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3" r:id="rId3"/>
    <p:sldId id="258" r:id="rId4"/>
    <p:sldId id="261" r:id="rId5"/>
    <p:sldId id="267" r:id="rId6"/>
    <p:sldId id="269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71" r:id="rId15"/>
    <p:sldId id="272" r:id="rId16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3E8D9B4-240B-4F9F-AC3D-F7DD92F951EA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DDCDB21C-173C-43EB-A902-1041EAABB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81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1033-1840-40A7-A5AF-0A0499C8A75A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27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211F-5874-40C3-9963-11696834FDDD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95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1365-3289-49AC-A8C8-20C9D04EEBAD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92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903-7590-448E-93B7-6A596BB17962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35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89CD-E493-4D03-A27D-78C8F6DD6040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626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1DF8-746A-4663-AEB0-FE4D1A285BCE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143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604F-9224-4E54-9C39-57043EDBBA3F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61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C9AE-EC2A-4245-A1E0-738EEA0EFDFA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73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C876-7BCF-4FCF-AECB-A3153EA770DB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23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E891-9647-459F-89F6-7DDF41E5D952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07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0E56-C0A4-4C53-B82B-A7D4CC38893E}" type="datetime1">
              <a:rPr lang="de-DE" smtClean="0"/>
              <a:t>01.11.2023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47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552-00E6-474F-964C-6FB591BA0352}" type="datetime1">
              <a:rPr lang="de-DE" smtClean="0"/>
              <a:t>01.11.2023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75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D6B-6C24-403C-A0C6-1B0039DD9B67}" type="datetime1">
              <a:rPr lang="de-DE" smtClean="0"/>
              <a:t>01.11.2023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27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4D27-8A06-4423-B244-B4EDC7E6369D}" type="datetime1">
              <a:rPr lang="de-DE" smtClean="0"/>
              <a:t>01.11.2023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04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0727-67B0-47F5-B252-D96EE098C7CE}" type="datetime1">
              <a:rPr lang="de-DE" smtClean="0"/>
              <a:t>01.11.2023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45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8D1A-EA67-4162-98C0-3300665579B4}" type="datetime1">
              <a:rPr lang="de-DE" smtClean="0"/>
              <a:t>01.11.2023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91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D7E81-EA94-44D7-8692-64B36978DD20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28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walliserdialekt.ch/wortbildu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ida.ch/index.php?title=Home" TargetMode="External"/><Relationship Id="rId2" Type="http://schemas.openxmlformats.org/officeDocument/2006/relationships/hyperlink" Target="http://www.walliserdialekt.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dialektwoerter.ch/index.html" TargetMode="External"/><Relationship Id="rId4" Type="http://schemas.openxmlformats.org/officeDocument/2006/relationships/hyperlink" Target="https://wallissertitschi-weerter.rro.ch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.docs.live.net/c52c4c2b2f295ad6/Desktop/Forum%2060%20plus/LITERATURLISTE.docx" TargetMode="External"/><Relationship Id="rId2" Type="http://schemas.openxmlformats.org/officeDocument/2006/relationships/hyperlink" Target="http://www.walliserdialekt.ch/literaturverzeichni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1ABEC-B640-7D6D-8953-7557BAAB4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/>
              <a:t>Walliserdialekt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470B9F6-4817-0ACC-8136-0544027292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Woher kommt unsere Sprache? Wortbildung</a:t>
            </a:r>
            <a:endParaRPr lang="de-D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75EEA67-A9BA-E493-3801-74126AAED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967" y="5228564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75C45F-55E5-90A5-751B-178A51C8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FF3863-C048-B8A3-4968-B0341F63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9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1886F-F2E1-FFF0-C6FE-123589101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4. Zusammensetzungen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E01FE8-F565-C03E-A9C4-93A828056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7854" y="2160589"/>
            <a:ext cx="6466147" cy="3880773"/>
          </a:xfrm>
        </p:spPr>
        <p:txBody>
          <a:bodyPr>
            <a:normAutofit/>
          </a:bodyPr>
          <a:lstStyle/>
          <a:p>
            <a:r>
              <a:rPr lang="de-CH" sz="2400" dirty="0" err="1"/>
              <a:t>Spaaltsaaga</a:t>
            </a:r>
            <a:endParaRPr lang="de-CH" sz="2400" dirty="0"/>
          </a:p>
          <a:p>
            <a:r>
              <a:rPr lang="de-CH" sz="2400" dirty="0" err="1"/>
              <a:t>Straalhowwa</a:t>
            </a:r>
            <a:endParaRPr lang="de-CH" sz="2400" dirty="0"/>
          </a:p>
          <a:p>
            <a:r>
              <a:rPr lang="de-CH" sz="2400" dirty="0" err="1"/>
              <a:t>Schorrschüüfla</a:t>
            </a:r>
            <a:endParaRPr lang="de-CH" sz="2400" dirty="0"/>
          </a:p>
          <a:p>
            <a:r>
              <a:rPr lang="de-CH" sz="2400" dirty="0" err="1"/>
              <a:t>Bindböüm</a:t>
            </a:r>
            <a:endParaRPr lang="de-CH" sz="2400" dirty="0"/>
          </a:p>
          <a:p>
            <a:r>
              <a:rPr lang="de-CH" sz="2400" dirty="0" err="1"/>
              <a:t>Puttitschifra</a:t>
            </a:r>
            <a:endParaRPr lang="de-CH" sz="2400" dirty="0"/>
          </a:p>
          <a:p>
            <a:r>
              <a:rPr lang="de-CH" sz="2400" dirty="0"/>
              <a:t>…</a:t>
            </a:r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7FA2F7F-C954-1FBB-83B6-E75124D51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C14E0-05E8-8CE0-C6AD-61975A6E3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10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9E5E12-29B5-0935-8F92-EFB4C4F1A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78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CEA50-F267-B3D0-F3C0-8CC46748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5.a Ableitung durch Affixe, Präfix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E2E5E5-CF94-76FA-0955-874C71102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043" y="3241964"/>
            <a:ext cx="2823248" cy="2799398"/>
          </a:xfrm>
        </p:spPr>
        <p:txBody>
          <a:bodyPr>
            <a:normAutofit/>
          </a:bodyPr>
          <a:lstStyle/>
          <a:p>
            <a:r>
              <a:rPr lang="de-CH" sz="2400" dirty="0" err="1"/>
              <a:t>spilu</a:t>
            </a:r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124176-6345-8F6B-DB69-C85B39020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2CCAACC-162F-81C8-2C91-90B8EA63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11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4E8ADD6-98ED-749B-B76F-E4B42A240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752CEF03-DEB9-EDAB-1CF6-185559C36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7962"/>
            <a:ext cx="305752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7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D63F0-BDC2-E6B9-E78E-41BCA468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5.b Ableitung durch Affixe; Suffixe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2BCB77-972D-84E0-6113-7EAE0A8F3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4" y="2160589"/>
            <a:ext cx="8193347" cy="3880773"/>
          </a:xfrm>
        </p:spPr>
        <p:txBody>
          <a:bodyPr>
            <a:normAutofit/>
          </a:bodyPr>
          <a:lstStyle/>
          <a:p>
            <a:r>
              <a:rPr lang="de-CH" sz="2400" dirty="0"/>
              <a:t>Nomen: </a:t>
            </a:r>
          </a:p>
          <a:p>
            <a:pPr lvl="1"/>
            <a:r>
              <a:rPr lang="de-CH" sz="1800" i="1" dirty="0"/>
              <a:t>-</a:t>
            </a:r>
            <a:r>
              <a:rPr lang="de-CH" sz="1800" i="1" dirty="0" err="1"/>
              <a:t>heit</a:t>
            </a:r>
            <a:r>
              <a:rPr lang="de-CH" sz="1800" i="1" dirty="0"/>
              <a:t>, -</a:t>
            </a:r>
            <a:r>
              <a:rPr lang="de-CH" sz="1800" i="1" dirty="0" err="1"/>
              <a:t>keit</a:t>
            </a:r>
            <a:r>
              <a:rPr lang="de-CH" sz="1800" i="1" dirty="0"/>
              <a:t> </a:t>
            </a:r>
            <a:r>
              <a:rPr lang="de-CH" sz="1800" dirty="0"/>
              <a:t>&gt; «i/</a:t>
            </a:r>
            <a:r>
              <a:rPr lang="de-CH" sz="1800" dirty="0" err="1"/>
              <a:t>igi</a:t>
            </a:r>
            <a:r>
              <a:rPr lang="de-CH" sz="1800" dirty="0"/>
              <a:t>»: </a:t>
            </a:r>
            <a:r>
              <a:rPr lang="de-CH" sz="1800" dirty="0" err="1"/>
              <a:t>Dummi</a:t>
            </a:r>
            <a:r>
              <a:rPr lang="de-CH" sz="1800" dirty="0"/>
              <a:t>, </a:t>
            </a:r>
            <a:r>
              <a:rPr lang="de-CH" sz="1800" dirty="0" err="1"/>
              <a:t>Gfräässigi</a:t>
            </a:r>
            <a:r>
              <a:rPr lang="de-CH" sz="1800" dirty="0"/>
              <a:t>, </a:t>
            </a:r>
            <a:r>
              <a:rPr lang="de-CH" sz="1800" dirty="0" err="1"/>
              <a:t>Gmietlihi</a:t>
            </a:r>
            <a:r>
              <a:rPr lang="de-CH" sz="1800" dirty="0"/>
              <a:t> …</a:t>
            </a:r>
          </a:p>
          <a:p>
            <a:pPr lvl="1"/>
            <a:r>
              <a:rPr lang="de-CH" sz="1800" i="1" dirty="0"/>
              <a:t>-</a:t>
            </a:r>
            <a:r>
              <a:rPr lang="de-CH" sz="1800" i="1" dirty="0" err="1"/>
              <a:t>ung</a:t>
            </a:r>
            <a:r>
              <a:rPr lang="de-CH" sz="1800" i="1" dirty="0"/>
              <a:t> </a:t>
            </a:r>
            <a:r>
              <a:rPr lang="de-CH" sz="1800" dirty="0"/>
              <a:t>&gt; «</a:t>
            </a:r>
            <a:r>
              <a:rPr lang="de-CH" sz="1800" dirty="0" err="1"/>
              <a:t>ig</a:t>
            </a:r>
            <a:r>
              <a:rPr lang="de-CH" sz="1800" dirty="0"/>
              <a:t>»: </a:t>
            </a:r>
            <a:r>
              <a:rPr lang="de-CH" sz="1800" dirty="0" err="1"/>
              <a:t>Versüechig</a:t>
            </a:r>
            <a:r>
              <a:rPr lang="de-CH" sz="1800" dirty="0"/>
              <a:t>, </a:t>
            </a:r>
            <a:r>
              <a:rPr lang="de-CH" sz="1800" dirty="0" err="1"/>
              <a:t>Befirchtig</a:t>
            </a:r>
            <a:r>
              <a:rPr lang="de-CH" sz="1800" dirty="0"/>
              <a:t>, </a:t>
            </a:r>
            <a:r>
              <a:rPr lang="de-CH" sz="1800" dirty="0" err="1"/>
              <a:t>Bessrig</a:t>
            </a:r>
            <a:r>
              <a:rPr lang="de-CH" sz="1800" dirty="0"/>
              <a:t> …</a:t>
            </a:r>
          </a:p>
          <a:p>
            <a:pPr lvl="1"/>
            <a:r>
              <a:rPr lang="de-CH" sz="1800" i="1" dirty="0"/>
              <a:t>-</a:t>
            </a:r>
            <a:r>
              <a:rPr lang="de-CH" sz="1800" i="1" dirty="0" err="1"/>
              <a:t>chen</a:t>
            </a:r>
            <a:r>
              <a:rPr lang="de-CH" sz="1800" i="1" dirty="0"/>
              <a:t>, -lein </a:t>
            </a:r>
            <a:r>
              <a:rPr lang="de-CH" sz="1800" dirty="0"/>
              <a:t>&gt; «</a:t>
            </a:r>
            <a:r>
              <a:rPr lang="de-CH" sz="1800" dirty="0" err="1"/>
              <a:t>ji</a:t>
            </a:r>
            <a:r>
              <a:rPr lang="de-CH" sz="1800" dirty="0"/>
              <a:t>»: </a:t>
            </a:r>
            <a:r>
              <a:rPr lang="de-CH" sz="1800" dirty="0" err="1"/>
              <a:t>Meitji</a:t>
            </a:r>
            <a:r>
              <a:rPr lang="de-CH" sz="1800" dirty="0"/>
              <a:t>, </a:t>
            </a:r>
            <a:r>
              <a:rPr lang="de-CH" sz="1800" dirty="0" err="1"/>
              <a:t>Büebji</a:t>
            </a:r>
            <a:r>
              <a:rPr lang="de-CH" sz="1800" dirty="0"/>
              <a:t> …</a:t>
            </a:r>
          </a:p>
          <a:p>
            <a:pPr lvl="1"/>
            <a:r>
              <a:rPr lang="de-CH" sz="1800" i="1" dirty="0"/>
              <a:t>-</a:t>
            </a:r>
            <a:r>
              <a:rPr lang="de-CH" sz="1800" i="1" dirty="0" err="1"/>
              <a:t>eta</a:t>
            </a:r>
            <a:r>
              <a:rPr lang="de-CH" sz="1800" i="1" dirty="0"/>
              <a:t>, -</a:t>
            </a:r>
            <a:r>
              <a:rPr lang="de-CH" sz="1800" i="1" dirty="0" err="1"/>
              <a:t>ete</a:t>
            </a:r>
            <a:r>
              <a:rPr lang="de-CH" sz="1800" i="1" dirty="0"/>
              <a:t> (</a:t>
            </a:r>
            <a:r>
              <a:rPr lang="de-CH" sz="1800" i="1" dirty="0" err="1"/>
              <a:t>äta</a:t>
            </a:r>
            <a:r>
              <a:rPr lang="de-CH" sz="1800" i="1" dirty="0"/>
              <a:t>), </a:t>
            </a:r>
            <a:r>
              <a:rPr lang="de-CH" sz="1800" dirty="0"/>
              <a:t>Mengenangabe: </a:t>
            </a:r>
            <a:r>
              <a:rPr lang="de-CH" sz="1800" dirty="0" err="1"/>
              <a:t>Tschäntrete</a:t>
            </a:r>
            <a:r>
              <a:rPr lang="de-CH" sz="1800" dirty="0"/>
              <a:t>, </a:t>
            </a:r>
            <a:r>
              <a:rPr lang="de-CH" sz="1800" dirty="0" err="1"/>
              <a:t>Tschänglete</a:t>
            </a:r>
            <a:r>
              <a:rPr lang="de-CH" sz="1800" dirty="0"/>
              <a:t>…</a:t>
            </a:r>
          </a:p>
          <a:p>
            <a:r>
              <a:rPr lang="de-CH" sz="2400" dirty="0"/>
              <a:t>Adjektiv:</a:t>
            </a:r>
          </a:p>
          <a:p>
            <a:pPr lvl="1"/>
            <a:r>
              <a:rPr lang="de-CH" sz="1800" i="1" dirty="0"/>
              <a:t>-</a:t>
            </a:r>
            <a:r>
              <a:rPr lang="de-CH" sz="1800" i="1" dirty="0" err="1"/>
              <a:t>ig</a:t>
            </a:r>
            <a:r>
              <a:rPr lang="de-CH" sz="1800" dirty="0"/>
              <a:t>, gängigstes Suffix: </a:t>
            </a:r>
            <a:r>
              <a:rPr lang="de-CH" sz="1800" dirty="0" err="1"/>
              <a:t>giizig</a:t>
            </a:r>
            <a:r>
              <a:rPr lang="de-CH" sz="1800" dirty="0"/>
              <a:t>, </a:t>
            </a:r>
            <a:r>
              <a:rPr lang="de-CH" sz="1800" dirty="0" err="1"/>
              <a:t>hoffäärtig</a:t>
            </a:r>
            <a:r>
              <a:rPr lang="de-CH" sz="1800" dirty="0"/>
              <a:t>, </a:t>
            </a:r>
            <a:r>
              <a:rPr lang="de-CH" sz="1800" dirty="0" err="1"/>
              <a:t>grüüsig</a:t>
            </a:r>
            <a:r>
              <a:rPr lang="de-CH" sz="1800" dirty="0"/>
              <a:t> …</a:t>
            </a:r>
          </a:p>
          <a:p>
            <a:pPr lvl="1"/>
            <a:r>
              <a:rPr lang="de-CH" sz="1800" i="1" dirty="0"/>
              <a:t>-bar, -haft, -sam</a:t>
            </a:r>
            <a:r>
              <a:rPr lang="de-CH" sz="1800" dirty="0"/>
              <a:t>: </a:t>
            </a:r>
            <a:r>
              <a:rPr lang="de-CH" sz="1800" dirty="0" err="1"/>
              <a:t>verträttbar</a:t>
            </a:r>
            <a:r>
              <a:rPr lang="de-CH" sz="1800" dirty="0"/>
              <a:t>, </a:t>
            </a:r>
            <a:r>
              <a:rPr lang="de-CH" sz="1800" dirty="0" err="1"/>
              <a:t>blagghaft</a:t>
            </a:r>
            <a:r>
              <a:rPr lang="de-CH" sz="1800" dirty="0"/>
              <a:t>, </a:t>
            </a:r>
            <a:r>
              <a:rPr lang="de-CH" sz="1800" dirty="0" err="1"/>
              <a:t>sparrsam</a:t>
            </a:r>
            <a:r>
              <a:rPr lang="de-CH" sz="1800" dirty="0"/>
              <a:t> …</a:t>
            </a:r>
          </a:p>
          <a:p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672CA8-DD1C-F1D7-694A-D46BED31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9FEA8E-F694-97E9-4749-E9469FDD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12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AF39F84-7E4F-0B33-FCBF-F72728E7B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16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29C3D-B3F3-C286-5734-02BB90FD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Übernahme von Nachbarn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CDFCEB-A574-AD56-19D6-994C6DC80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meisten Wörter und Formen nehmen wir einfach aus unserer Standartsprache, dem Hochdeutschen: </a:t>
            </a:r>
            <a:r>
              <a:rPr lang="de-CH" dirty="0" err="1"/>
              <a:t>Fernsee</a:t>
            </a:r>
            <a:r>
              <a:rPr lang="de-CH" dirty="0"/>
              <a:t>, </a:t>
            </a:r>
            <a:r>
              <a:rPr lang="de-CH" dirty="0" err="1"/>
              <a:t>Büechhaaltig</a:t>
            </a:r>
            <a:r>
              <a:rPr lang="de-CH" dirty="0"/>
              <a:t>, </a:t>
            </a:r>
            <a:r>
              <a:rPr lang="de-CH" dirty="0" err="1"/>
              <a:t>hoblu</a:t>
            </a:r>
            <a:r>
              <a:rPr lang="de-CH" dirty="0"/>
              <a:t>, </a:t>
            </a:r>
            <a:r>
              <a:rPr lang="de-CH" dirty="0" err="1"/>
              <a:t>siedu</a:t>
            </a:r>
            <a:r>
              <a:rPr lang="de-CH" dirty="0"/>
              <a:t>, </a:t>
            </a:r>
            <a:r>
              <a:rPr lang="de-CH" dirty="0" err="1"/>
              <a:t>schnäll</a:t>
            </a:r>
            <a:r>
              <a:rPr lang="de-CH" dirty="0"/>
              <a:t>, langsam, aber, oder, </a:t>
            </a:r>
            <a:r>
              <a:rPr lang="de-CH" dirty="0" err="1"/>
              <a:t>zwischunt</a:t>
            </a:r>
            <a:r>
              <a:rPr lang="de-CH" dirty="0"/>
              <a:t>, </a:t>
            </a:r>
            <a:r>
              <a:rPr lang="de-CH" dirty="0" err="1"/>
              <a:t>obuna</a:t>
            </a:r>
            <a:r>
              <a:rPr lang="de-CH" dirty="0"/>
              <a:t>, </a:t>
            </a:r>
            <a:r>
              <a:rPr lang="de-CH" dirty="0" err="1"/>
              <a:t>zääni</a:t>
            </a:r>
            <a:r>
              <a:rPr lang="de-CH" dirty="0"/>
              <a:t> …</a:t>
            </a:r>
          </a:p>
          <a:p>
            <a:r>
              <a:rPr lang="de-CH" dirty="0"/>
              <a:t>Lehnwörter: </a:t>
            </a:r>
            <a:r>
              <a:rPr lang="de-CH" i="1" dirty="0" err="1"/>
              <a:t>Pfeischter</a:t>
            </a:r>
            <a:r>
              <a:rPr lang="de-CH" i="1" dirty="0"/>
              <a:t>, </a:t>
            </a:r>
            <a:r>
              <a:rPr lang="de-CH" i="1" dirty="0" err="1"/>
              <a:t>Ziegil</a:t>
            </a:r>
            <a:r>
              <a:rPr lang="de-CH" i="1" dirty="0"/>
              <a:t> </a:t>
            </a:r>
            <a:r>
              <a:rPr lang="de-CH" dirty="0"/>
              <a:t>(Lat.)</a:t>
            </a:r>
          </a:p>
          <a:p>
            <a:r>
              <a:rPr lang="de-CH" dirty="0"/>
              <a:t>Französisch: </a:t>
            </a:r>
            <a:r>
              <a:rPr lang="de-CH" sz="1600" i="1" dirty="0" err="1"/>
              <a:t>Pärisol</a:t>
            </a:r>
            <a:r>
              <a:rPr lang="de-CH" sz="1600" i="1" dirty="0"/>
              <a:t>, </a:t>
            </a:r>
            <a:r>
              <a:rPr lang="de-CH" sz="1600" i="1" dirty="0" err="1"/>
              <a:t>Gintschet</a:t>
            </a:r>
            <a:r>
              <a:rPr lang="de-CH" sz="1600" i="1" dirty="0"/>
              <a:t>, Gabin, </a:t>
            </a:r>
            <a:r>
              <a:rPr lang="de-CH" sz="1600" i="1" dirty="0" err="1"/>
              <a:t>beewu</a:t>
            </a:r>
            <a:r>
              <a:rPr lang="de-CH" sz="1600" i="1" dirty="0"/>
              <a:t>, </a:t>
            </a:r>
            <a:r>
              <a:rPr lang="de-CH" sz="1600" i="1" dirty="0" err="1"/>
              <a:t>pinogglu</a:t>
            </a:r>
            <a:r>
              <a:rPr lang="de-CH" sz="1600" i="1" dirty="0"/>
              <a:t> </a:t>
            </a:r>
            <a:r>
              <a:rPr lang="de-CH" sz="1600" dirty="0"/>
              <a:t>…</a:t>
            </a:r>
            <a:r>
              <a:rPr lang="de-CH" dirty="0"/>
              <a:t> (</a:t>
            </a:r>
            <a:r>
              <a:rPr lang="de-CH" dirty="0">
                <a:hlinkClick r:id="rId2"/>
              </a:rPr>
              <a:t>mehr</a:t>
            </a:r>
            <a:r>
              <a:rPr lang="de-CH" dirty="0"/>
              <a:t>)</a:t>
            </a:r>
          </a:p>
          <a:p>
            <a:r>
              <a:rPr lang="de-CH" dirty="0"/>
              <a:t>Italienisch: </a:t>
            </a:r>
            <a:r>
              <a:rPr lang="de-CH" dirty="0" err="1"/>
              <a:t>Buttilli</a:t>
            </a:r>
            <a:r>
              <a:rPr lang="de-CH" dirty="0"/>
              <a:t>, </a:t>
            </a:r>
            <a:r>
              <a:rPr lang="de-CH" dirty="0" err="1"/>
              <a:t>suggu</a:t>
            </a:r>
            <a:r>
              <a:rPr lang="de-CH" dirty="0"/>
              <a:t> … (</a:t>
            </a:r>
            <a:r>
              <a:rPr lang="de-CH" dirty="0">
                <a:hlinkClick r:id="rId2"/>
              </a:rPr>
              <a:t>mehr</a:t>
            </a:r>
            <a:r>
              <a:rPr lang="de-CH" dirty="0"/>
              <a:t>)</a:t>
            </a:r>
          </a:p>
          <a:p>
            <a:r>
              <a:rPr lang="de-CH" dirty="0"/>
              <a:t>Englisch: </a:t>
            </a:r>
            <a:r>
              <a:rPr lang="de-CH" dirty="0" err="1"/>
              <a:t>Kompjuter</a:t>
            </a:r>
            <a:r>
              <a:rPr lang="de-CH" dirty="0"/>
              <a:t>, </a:t>
            </a:r>
            <a:r>
              <a:rPr lang="de-CH" dirty="0" err="1"/>
              <a:t>Ägschen</a:t>
            </a:r>
            <a:r>
              <a:rPr lang="de-CH" dirty="0"/>
              <a:t> ( vgl. Sprachwandel: 70er: </a:t>
            </a:r>
            <a:r>
              <a:rPr lang="de-CH" i="1" dirty="0" err="1"/>
              <a:t>Schiisdräck</a:t>
            </a:r>
            <a:r>
              <a:rPr lang="de-CH" dirty="0"/>
              <a:t>; 80er: </a:t>
            </a:r>
            <a:r>
              <a:rPr lang="de-CH" i="1" dirty="0"/>
              <a:t>Scheisse</a:t>
            </a:r>
            <a:r>
              <a:rPr lang="de-CH" dirty="0"/>
              <a:t>; 90er: echt </a:t>
            </a:r>
            <a:r>
              <a:rPr lang="de-CH" i="1" dirty="0"/>
              <a:t>Scheisse</a:t>
            </a:r>
            <a:r>
              <a:rPr lang="de-CH" dirty="0"/>
              <a:t>; 20er: </a:t>
            </a:r>
            <a:r>
              <a:rPr lang="de-CH" i="1" dirty="0" err="1"/>
              <a:t>shit</a:t>
            </a:r>
            <a:r>
              <a:rPr lang="de-CH" dirty="0"/>
              <a:t>)</a:t>
            </a:r>
          </a:p>
          <a:p>
            <a:r>
              <a:rPr lang="de-CH" dirty="0"/>
              <a:t>Aus Bild, </a:t>
            </a:r>
            <a:r>
              <a:rPr lang="de-CH" dirty="0" err="1"/>
              <a:t>Comix</a:t>
            </a:r>
            <a:r>
              <a:rPr lang="de-CH" dirty="0"/>
              <a:t>, Film, </a:t>
            </a:r>
            <a:r>
              <a:rPr lang="de-CH" dirty="0" err="1"/>
              <a:t>Fersehn</a:t>
            </a:r>
            <a:r>
              <a:rPr lang="de-CH" dirty="0"/>
              <a:t>, </a:t>
            </a:r>
            <a:r>
              <a:rPr lang="de-CH" dirty="0" err="1"/>
              <a:t>Tictoc</a:t>
            </a:r>
            <a:r>
              <a:rPr lang="de-CH" dirty="0"/>
              <a:t>…: Jugendwort 23: </a:t>
            </a:r>
            <a:r>
              <a:rPr lang="de-CH" i="1" dirty="0" err="1"/>
              <a:t>guufi</a:t>
            </a:r>
            <a:endParaRPr lang="de-CH" i="1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7523A9-B4FF-70A9-71D2-C95F338F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9E9ACD-D210-A510-DEFF-4B7CEAA9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13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0E5138B-8A9A-59BD-C404-EC3EC90C9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362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9ED96-F02A-3E00-FDFB-1462AC450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Hilfen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47014C-0EB4-8BD8-AEAB-D9DBB69CB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www.walliserdialekt.ch</a:t>
            </a:r>
            <a:endParaRPr lang="de-DE" dirty="0"/>
          </a:p>
          <a:p>
            <a:r>
              <a:rPr lang="de-DE" dirty="0">
                <a:hlinkClick r:id="rId3"/>
              </a:rPr>
              <a:t>https://www.heida.ch/index.php?title=Home</a:t>
            </a:r>
            <a:endParaRPr lang="de-DE" dirty="0"/>
          </a:p>
          <a:p>
            <a:r>
              <a:rPr lang="de-DE" dirty="0">
                <a:hlinkClick r:id="rId4"/>
              </a:rPr>
              <a:t>https://wallissertitschi-weerter.rro.ch/</a:t>
            </a:r>
            <a:endParaRPr lang="de-DE" dirty="0"/>
          </a:p>
          <a:p>
            <a:r>
              <a:rPr lang="de-DE" dirty="0">
                <a:hlinkClick r:id="rId5"/>
              </a:rPr>
              <a:t>https://www.dialektwoerter.ch/index.html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A22BF9-B660-AD9D-4D75-5046F399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018594-9089-3E49-FE35-56E3F21E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14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E1F9E93-2ACA-0708-F829-78335AA8B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689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5DEA2-77D3-6EB9-8EA9-C46C6902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A9DEC3-C4CF-A2EB-EAB7-5BCF401DE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www.walliserdialekt.ch/literaturverzeichnis</a:t>
            </a:r>
            <a:endParaRPr lang="de-DE" dirty="0"/>
          </a:p>
          <a:p>
            <a:r>
              <a:rPr lang="de-DE" dirty="0">
                <a:hlinkClick r:id="rId3"/>
              </a:rPr>
              <a:t>Literaturliste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D293E3-9F0C-3FB9-6133-4B318974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2DFD2-C2E1-5503-B167-18E4EEF8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15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13F4377-B527-9286-5A09-E6A42DC4E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79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BF9ECB-BC41-E7D2-03AD-8983B2457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Theorien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93C918-E268-B527-FBAA-0090CAD34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582" y="1570183"/>
            <a:ext cx="6789420" cy="4471180"/>
          </a:xfrm>
        </p:spPr>
        <p:txBody>
          <a:bodyPr/>
          <a:lstStyle/>
          <a:p>
            <a:r>
              <a:rPr lang="de-CH" sz="2000" dirty="0"/>
              <a:t>Wau-Wau-Theorie</a:t>
            </a:r>
          </a:p>
          <a:p>
            <a:r>
              <a:rPr lang="de-CH" sz="2000" dirty="0"/>
              <a:t>Puh-</a:t>
            </a:r>
            <a:r>
              <a:rPr lang="de-CH" sz="2000" dirty="0" err="1"/>
              <a:t>Phu</a:t>
            </a:r>
            <a:r>
              <a:rPr lang="de-CH" sz="2000" dirty="0"/>
              <a:t> (auch Aua-Puh)-Theorie</a:t>
            </a:r>
          </a:p>
          <a:p>
            <a:r>
              <a:rPr lang="de-CH" sz="2000" dirty="0"/>
              <a:t>Hauruck-Theorie</a:t>
            </a:r>
          </a:p>
          <a:p>
            <a:r>
              <a:rPr lang="de-CH" sz="2000" dirty="0"/>
              <a:t>Ding-Dong-Theorie</a:t>
            </a:r>
          </a:p>
          <a:p>
            <a:r>
              <a:rPr lang="de-CH" sz="2000" dirty="0"/>
              <a:t>La-La-Theorie</a:t>
            </a:r>
          </a:p>
          <a:p>
            <a:endParaRPr lang="de-CH" dirty="0"/>
          </a:p>
          <a:p>
            <a:r>
              <a:rPr lang="de-CH" sz="2000" b="1" i="1" dirty="0">
                <a:solidFill>
                  <a:srgbClr val="FF0000"/>
                </a:solidFill>
              </a:rPr>
              <a:t>Fazit: Die Entstehung der Sprache bleibt eines der grossen Geheimnisse der Menschheit!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0B989C-1D01-AD2E-F499-1B7A48E7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53F4A7E-F83B-75B3-291B-B921FC68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2</a:t>
            </a:fld>
            <a:endParaRPr lang="de-DE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BFCA08A-835A-79B1-61AC-D83E285BA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70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970CE2-9E63-AC1A-E55B-73C0373D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Am Anfang stand das Wort!</a:t>
            </a:r>
            <a:br>
              <a:rPr lang="de-CH" dirty="0"/>
            </a:br>
            <a:r>
              <a:rPr lang="de-CH" sz="3200" i="1" dirty="0"/>
              <a:t>Spracherwerb des Kindes</a:t>
            </a:r>
            <a:endParaRPr lang="de-DE" i="1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9587D4-BD5D-4137-AF51-C5EFDB13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647911-F873-7D3C-7E64-9547FE7F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3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61A2791-3148-F4B8-247C-7035B87D7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457202-0E59-3E75-E7DF-7888160DD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82" y="2160589"/>
            <a:ext cx="6687820" cy="3880773"/>
          </a:xfrm>
        </p:spPr>
        <p:txBody>
          <a:bodyPr>
            <a:normAutofit/>
          </a:bodyPr>
          <a:lstStyle/>
          <a:p>
            <a:r>
              <a:rPr lang="de-CH" sz="2000" dirty="0"/>
              <a:t>Namen (Nomen)</a:t>
            </a:r>
          </a:p>
          <a:p>
            <a:r>
              <a:rPr lang="de-CH" sz="2000" dirty="0"/>
              <a:t>Tätigkeiten (Verben)</a:t>
            </a:r>
          </a:p>
          <a:p>
            <a:r>
              <a:rPr lang="de-CH" sz="2000" dirty="0"/>
              <a:t>Zwei-Wort-Satz </a:t>
            </a:r>
          </a:p>
          <a:p>
            <a:pPr marL="0" indent="0">
              <a:buNone/>
            </a:pPr>
            <a:r>
              <a:rPr lang="de-CH" sz="2000" dirty="0"/>
              <a:t>				</a:t>
            </a:r>
            <a:r>
              <a:rPr lang="de-CH" sz="2000" i="1" dirty="0"/>
              <a:t>&gt; die Welt bleibt im </a:t>
            </a:r>
            <a:r>
              <a:rPr lang="de-CH" sz="2000" b="1" i="1" dirty="0"/>
              <a:t>Konkreten</a:t>
            </a:r>
            <a:r>
              <a:rPr lang="de-CH" sz="2000" i="1" dirty="0"/>
              <a:t> </a:t>
            </a:r>
          </a:p>
          <a:p>
            <a:endParaRPr lang="de-CH" sz="2000" dirty="0"/>
          </a:p>
          <a:p>
            <a:r>
              <a:rPr lang="de-CH" sz="2000" dirty="0"/>
              <a:t>Drei-Wort-Satz (ab 20 – 30 Monat)</a:t>
            </a:r>
          </a:p>
          <a:p>
            <a:r>
              <a:rPr lang="de-CH" sz="2000" dirty="0"/>
              <a:t>Erwerb der Sprache (Wortschatz und Grammatik</a:t>
            </a:r>
          </a:p>
          <a:p>
            <a:pPr marL="0" indent="0">
              <a:buNone/>
            </a:pPr>
            <a:r>
              <a:rPr lang="de-CH" sz="2000" dirty="0"/>
              <a:t>				&gt; </a:t>
            </a:r>
            <a:r>
              <a:rPr lang="de-CH" sz="2000" i="1" dirty="0"/>
              <a:t>hin zum </a:t>
            </a:r>
            <a:r>
              <a:rPr lang="de-CH" sz="2000" b="1" i="1" dirty="0"/>
              <a:t>Abstrakten</a:t>
            </a:r>
            <a:endParaRPr lang="de-DE" sz="2000" b="1" i="1" dirty="0"/>
          </a:p>
        </p:txBody>
      </p:sp>
    </p:spTree>
    <p:extLst>
      <p:ext uri="{BB962C8B-B14F-4D97-AF65-F5344CB8AC3E}">
        <p14:creationId xmlns:p14="http://schemas.microsoft.com/office/powerpoint/2010/main" val="66788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2DF094-D425-7912-B2F6-CCB9CA8A6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0218"/>
            <a:ext cx="8596668" cy="1570182"/>
          </a:xfrm>
        </p:spPr>
        <p:txBody>
          <a:bodyPr>
            <a:normAutofit/>
          </a:bodyPr>
          <a:lstStyle/>
          <a:p>
            <a:r>
              <a:rPr lang="de-CH" sz="3200" b="1" dirty="0"/>
              <a:t>Wie passe ich meine Sprache an mein Leben an? (Wortbildung)</a:t>
            </a:r>
            <a:endParaRPr lang="de-DE" sz="3200" b="1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2C7C57-131E-ECB4-E9A5-5FDA07F6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9AA5F61-3DE5-B0CE-FF73-28077465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4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9FBB212-D793-6481-675D-8F31BFCA7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44C20EF-78D1-6FC8-6B52-A8D1972E817D}"/>
              </a:ext>
            </a:extLst>
          </p:cNvPr>
          <p:cNvSpPr txBox="1"/>
          <p:nvPr/>
        </p:nvSpPr>
        <p:spPr>
          <a:xfrm>
            <a:off x="2697017" y="2346036"/>
            <a:ext cx="581890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CH" sz="2800" dirty="0"/>
              <a:t>Nachahmung (Wau-Wau-Theorie)</a:t>
            </a:r>
          </a:p>
          <a:p>
            <a:pPr marL="342900" indent="-342900">
              <a:buAutoNum type="arabicPeriod"/>
            </a:pPr>
            <a:r>
              <a:rPr lang="de-CH" sz="2800" dirty="0"/>
              <a:t>Neuschöpfung</a:t>
            </a:r>
          </a:p>
          <a:p>
            <a:pPr marL="342900" indent="-342900">
              <a:buAutoNum type="arabicPeriod"/>
            </a:pPr>
            <a:r>
              <a:rPr lang="de-CH" sz="2800" dirty="0"/>
              <a:t>Bedeutungswandel</a:t>
            </a:r>
          </a:p>
          <a:p>
            <a:pPr marL="342900" indent="-342900">
              <a:buAutoNum type="arabicPeriod"/>
            </a:pPr>
            <a:r>
              <a:rPr lang="de-CH" sz="2800" dirty="0"/>
              <a:t>Zusammensetzung</a:t>
            </a:r>
          </a:p>
          <a:p>
            <a:pPr marL="342900" indent="-342900">
              <a:buAutoNum type="arabicPeriod"/>
            </a:pPr>
            <a:r>
              <a:rPr lang="de-CH" sz="2800" dirty="0"/>
              <a:t>Ableitung</a:t>
            </a:r>
          </a:p>
          <a:p>
            <a:pPr marL="342900" indent="-342900">
              <a:buAutoNum type="arabicPeriod"/>
            </a:pPr>
            <a:r>
              <a:rPr lang="de-CH" sz="2800" dirty="0"/>
              <a:t>Übernahme von Nachbarn</a:t>
            </a:r>
          </a:p>
          <a:p>
            <a:pPr marL="342900" indent="-34290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32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C1845-56D2-D2FB-4F83-B31F8D38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1. Nachahmung (Lautmalende Wörter)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5EC41B-1F07-935B-7BB4-FABC4E5C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1E886C-7730-2DDC-7F78-68A33854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5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BBC16C3-CD21-F65D-E102-E0A561B17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9771F0-B383-3B00-8203-46B752853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36" y="2160589"/>
            <a:ext cx="7334366" cy="3880773"/>
          </a:xfrm>
        </p:spPr>
        <p:txBody>
          <a:bodyPr/>
          <a:lstStyle/>
          <a:p>
            <a:pPr marL="0" indent="0">
              <a:buNone/>
            </a:pPr>
            <a:r>
              <a:rPr lang="de-CH" dirty="0" err="1"/>
              <a:t>brutzlu</a:t>
            </a:r>
            <a:r>
              <a:rPr lang="de-CH" dirty="0"/>
              <a:t>, </a:t>
            </a:r>
            <a:r>
              <a:rPr lang="de-CH" dirty="0" err="1"/>
              <a:t>brieschschu</a:t>
            </a:r>
            <a:r>
              <a:rPr lang="de-CH" dirty="0"/>
              <a:t>, </a:t>
            </a:r>
            <a:r>
              <a:rPr lang="de-CH" dirty="0" err="1"/>
              <a:t>broglu</a:t>
            </a:r>
            <a:endParaRPr lang="de-CH" dirty="0"/>
          </a:p>
          <a:p>
            <a:pPr marL="0" indent="0">
              <a:buNone/>
            </a:pPr>
            <a:r>
              <a:rPr lang="de-CH" dirty="0" err="1"/>
              <a:t>chlepfu</a:t>
            </a:r>
            <a:r>
              <a:rPr lang="de-CH" dirty="0"/>
              <a:t>, </a:t>
            </a:r>
            <a:r>
              <a:rPr lang="de-CH" dirty="0" err="1"/>
              <a:t>chrachu</a:t>
            </a:r>
            <a:r>
              <a:rPr lang="de-CH" dirty="0"/>
              <a:t>, </a:t>
            </a:r>
            <a:r>
              <a:rPr lang="de-CH" dirty="0" err="1"/>
              <a:t>chroosu</a:t>
            </a:r>
            <a:r>
              <a:rPr lang="de-CH" dirty="0"/>
              <a:t>, </a:t>
            </a:r>
            <a:r>
              <a:rPr lang="de-CH" dirty="0" err="1"/>
              <a:t>chräschmu</a:t>
            </a:r>
            <a:r>
              <a:rPr lang="de-CH" dirty="0"/>
              <a:t>, </a:t>
            </a:r>
            <a:r>
              <a:rPr lang="de-CH" dirty="0" err="1"/>
              <a:t>chätschu</a:t>
            </a:r>
            <a:r>
              <a:rPr lang="de-CH" dirty="0"/>
              <a:t>, </a:t>
            </a:r>
            <a:r>
              <a:rPr lang="de-CH" dirty="0" err="1"/>
              <a:t>chnirschu</a:t>
            </a:r>
            <a:r>
              <a:rPr lang="de-CH" dirty="0"/>
              <a:t>, </a:t>
            </a:r>
            <a:r>
              <a:rPr lang="de-CH" dirty="0" err="1"/>
              <a:t>chnällu</a:t>
            </a:r>
            <a:endParaRPr lang="de-CH" dirty="0"/>
          </a:p>
          <a:p>
            <a:pPr marL="0" indent="0">
              <a:buNone/>
            </a:pPr>
            <a:r>
              <a:rPr lang="de-CH" i="1" dirty="0"/>
              <a:t>Tierlaute</a:t>
            </a:r>
            <a:r>
              <a:rPr lang="de-CH" dirty="0"/>
              <a:t>: </a:t>
            </a:r>
            <a:r>
              <a:rPr lang="de-CH" dirty="0" err="1"/>
              <a:t>miau’u</a:t>
            </a:r>
            <a:r>
              <a:rPr lang="de-CH" dirty="0"/>
              <a:t>, </a:t>
            </a:r>
            <a:r>
              <a:rPr lang="de-CH" dirty="0" err="1"/>
              <a:t>kwiicku</a:t>
            </a:r>
            <a:r>
              <a:rPr lang="de-CH" dirty="0"/>
              <a:t>, </a:t>
            </a:r>
            <a:r>
              <a:rPr lang="de-CH" dirty="0" err="1"/>
              <a:t>kwaacku</a:t>
            </a:r>
            <a:r>
              <a:rPr lang="de-CH" dirty="0"/>
              <a:t>, </a:t>
            </a:r>
            <a:r>
              <a:rPr lang="de-CH" dirty="0" err="1"/>
              <a:t>muuhu</a:t>
            </a:r>
            <a:r>
              <a:rPr lang="de-CH" dirty="0"/>
              <a:t>, </a:t>
            </a:r>
            <a:r>
              <a:rPr lang="de-CH" dirty="0" err="1"/>
              <a:t>blääru</a:t>
            </a:r>
            <a:r>
              <a:rPr lang="de-CH" dirty="0"/>
              <a:t>, </a:t>
            </a:r>
            <a:r>
              <a:rPr lang="de-CH" dirty="0" err="1"/>
              <a:t>meckru</a:t>
            </a:r>
            <a:r>
              <a:rPr lang="de-CH" dirty="0"/>
              <a:t>, </a:t>
            </a:r>
            <a:r>
              <a:rPr lang="de-CH" dirty="0" err="1"/>
              <a:t>pfiifu</a:t>
            </a:r>
            <a:r>
              <a:rPr lang="de-CH" dirty="0"/>
              <a:t>,</a:t>
            </a:r>
          </a:p>
          <a:p>
            <a:pPr marL="0" indent="0">
              <a:buNone/>
            </a:pPr>
            <a:r>
              <a:rPr lang="de-CH" dirty="0" err="1"/>
              <a:t>murmillu</a:t>
            </a:r>
            <a:endParaRPr lang="de-CH" dirty="0"/>
          </a:p>
          <a:p>
            <a:pPr marL="0" indent="0">
              <a:buNone/>
            </a:pPr>
            <a:r>
              <a:rPr lang="de-CH" dirty="0" err="1"/>
              <a:t>plätschru</a:t>
            </a:r>
            <a:endParaRPr lang="de-CH" dirty="0"/>
          </a:p>
          <a:p>
            <a:pPr marL="0" indent="0">
              <a:buNone/>
            </a:pPr>
            <a:r>
              <a:rPr lang="de-CH" dirty="0" err="1"/>
              <a:t>rumplu</a:t>
            </a:r>
            <a:endParaRPr lang="de-CH" dirty="0"/>
          </a:p>
          <a:p>
            <a:pPr marL="0" indent="0">
              <a:buNone/>
            </a:pPr>
            <a:r>
              <a:rPr lang="de-CH" dirty="0" err="1"/>
              <a:t>sprudlu</a:t>
            </a:r>
            <a:r>
              <a:rPr lang="de-CH" dirty="0"/>
              <a:t>, </a:t>
            </a:r>
            <a:r>
              <a:rPr lang="de-CH" dirty="0" err="1"/>
              <a:t>sprätzlu</a:t>
            </a:r>
            <a:endParaRPr lang="de-CH" dirty="0"/>
          </a:p>
          <a:p>
            <a:pPr marL="0" indent="0">
              <a:buNone/>
            </a:pPr>
            <a:r>
              <a:rPr lang="de-CH" dirty="0" err="1"/>
              <a:t>toossu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…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827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E76F7-469F-F06F-BA43-981058C3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2. Neuschöpfungen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859131-3E05-6F8B-B5B4-6E09870B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C0F8CA-5040-4BC0-51A9-E7E595C5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6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0C04248-B77D-300B-7DA6-E20725EA8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901FF5-7688-498D-465B-7729029BC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262" y="1348812"/>
            <a:ext cx="7934729" cy="1450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400" dirty="0">
                <a:solidFill>
                  <a:schemeClr val="accent2">
                    <a:lumMod val="75000"/>
                  </a:schemeClr>
                </a:solidFill>
              </a:rPr>
              <a:t>z.B. </a:t>
            </a:r>
            <a:r>
              <a:rPr lang="de-CH" sz="2400" b="1" dirty="0">
                <a:solidFill>
                  <a:schemeClr val="accent2">
                    <a:lumMod val="75000"/>
                  </a:schemeClr>
                </a:solidFill>
              </a:rPr>
              <a:t>Luther</a:t>
            </a:r>
            <a:r>
              <a:rPr lang="de-CH" sz="2400" dirty="0">
                <a:solidFill>
                  <a:schemeClr val="accent2">
                    <a:lumMod val="75000"/>
                  </a:schemeClr>
                </a:solidFill>
              </a:rPr>
              <a:t>: Gewissensbiss, Lästermaul, «Perlen vor die Säue»; «Sein Licht unter den Scheffel stellen.»</a:t>
            </a:r>
          </a:p>
          <a:p>
            <a:pPr marL="0" indent="0">
              <a:buNone/>
            </a:pPr>
            <a:r>
              <a:rPr lang="de-CH" sz="2400" dirty="0"/>
              <a:t>      </a:t>
            </a:r>
            <a:endParaRPr lang="de-DE" sz="24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793FAAE-60A9-3C07-10AB-FDEC3E130AC9}"/>
              </a:ext>
            </a:extLst>
          </p:cNvPr>
          <p:cNvSpPr txBox="1">
            <a:spLocks/>
          </p:cNvSpPr>
          <p:nvPr/>
        </p:nvSpPr>
        <p:spPr>
          <a:xfrm>
            <a:off x="1339251" y="2540906"/>
            <a:ext cx="7934729" cy="1450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de-CH" sz="2400" b="1" dirty="0">
                <a:solidFill>
                  <a:schemeClr val="accent5">
                    <a:lumMod val="75000"/>
                  </a:schemeClr>
                </a:solidFill>
              </a:rPr>
              <a:t>Walliser Eigenwörter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Strälla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Hopschil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Straffol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Lattöüchji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Heimina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Griiffle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Giretsch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Girtschi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Tschifra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uneetju</a:t>
            </a:r>
            <a:r>
              <a:rPr lang="de-CH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5">
                    <a:lumMod val="75000"/>
                  </a:schemeClr>
                </a:solidFill>
              </a:rPr>
              <a:t>hirme</a:t>
            </a:r>
            <a:endParaRPr lang="de-CH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Font typeface="Wingdings 3" charset="2"/>
              <a:buNone/>
            </a:pPr>
            <a:r>
              <a:rPr lang="de-CH" sz="2400" dirty="0"/>
              <a:t>      </a:t>
            </a:r>
            <a:endParaRPr lang="de-DE" sz="2400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8CABCC3C-C477-D338-040D-84A32098A46F}"/>
              </a:ext>
            </a:extLst>
          </p:cNvPr>
          <p:cNvSpPr txBox="1">
            <a:spLocks/>
          </p:cNvSpPr>
          <p:nvPr/>
        </p:nvSpPr>
        <p:spPr>
          <a:xfrm>
            <a:off x="1265372" y="4618838"/>
            <a:ext cx="7934729" cy="1450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de-CH" sz="2400" b="1" dirty="0">
                <a:solidFill>
                  <a:schemeClr val="accent3">
                    <a:lumMod val="75000"/>
                  </a:schemeClr>
                </a:solidFill>
              </a:rPr>
              <a:t>Pers. Erfindungen</a:t>
            </a:r>
            <a:r>
              <a:rPr lang="de-CH" sz="24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de-CH" sz="2400" dirty="0" err="1">
                <a:solidFill>
                  <a:schemeClr val="accent3">
                    <a:lumMod val="75000"/>
                  </a:schemeClr>
                </a:solidFill>
              </a:rPr>
              <a:t>bulsu</a:t>
            </a:r>
            <a:r>
              <a:rPr lang="de-CH" sz="24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de-CH" sz="2400" dirty="0" err="1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de-CH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CH" sz="2400" dirty="0" err="1">
                <a:solidFill>
                  <a:schemeClr val="accent3">
                    <a:lumMod val="75000"/>
                  </a:schemeClr>
                </a:solidFill>
              </a:rPr>
              <a:t>Lätz</a:t>
            </a:r>
            <a:r>
              <a:rPr lang="de-CH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CH" sz="2400" dirty="0" err="1">
                <a:solidFill>
                  <a:schemeClr val="accent3">
                    <a:lumMod val="75000"/>
                  </a:schemeClr>
                </a:solidFill>
              </a:rPr>
              <a:t>Bitzji</a:t>
            </a:r>
            <a:endParaRPr lang="de-CH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Font typeface="Wingdings 3" charset="2"/>
              <a:buNone/>
            </a:pPr>
            <a:r>
              <a:rPr lang="de-CH" sz="2400" dirty="0"/>
              <a:t>      </a:t>
            </a:r>
            <a:endParaRPr lang="de-DE" sz="2400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503AB50-6F95-3C73-EE77-6538947EF727}"/>
              </a:ext>
            </a:extLst>
          </p:cNvPr>
          <p:cNvSpPr txBox="1">
            <a:spLocks/>
          </p:cNvSpPr>
          <p:nvPr/>
        </p:nvSpPr>
        <p:spPr>
          <a:xfrm>
            <a:off x="1339251" y="3708879"/>
            <a:ext cx="7934729" cy="1450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de-CH" sz="2400" b="1" dirty="0" err="1">
                <a:solidFill>
                  <a:srgbClr val="002060"/>
                </a:solidFill>
              </a:rPr>
              <a:t>Pomatt</a:t>
            </a:r>
            <a:r>
              <a:rPr lang="de-CH" sz="2400" dirty="0">
                <a:solidFill>
                  <a:srgbClr val="002060"/>
                </a:solidFill>
              </a:rPr>
              <a:t>: </a:t>
            </a:r>
            <a:r>
              <a:rPr lang="de-CH" sz="2400" dirty="0" err="1">
                <a:solidFill>
                  <a:srgbClr val="002060"/>
                </a:solidFill>
              </a:rPr>
              <a:t>Rägutach</a:t>
            </a:r>
            <a:r>
              <a:rPr lang="de-CH" sz="2400" dirty="0">
                <a:solidFill>
                  <a:srgbClr val="002060"/>
                </a:solidFill>
              </a:rPr>
              <a:t>, </a:t>
            </a:r>
            <a:r>
              <a:rPr lang="de-CH" sz="2400" dirty="0" err="1">
                <a:solidFill>
                  <a:srgbClr val="002060"/>
                </a:solidFill>
              </a:rPr>
              <a:t>Ziitgereis</a:t>
            </a:r>
            <a:r>
              <a:rPr lang="de-CH" sz="2400" dirty="0">
                <a:solidFill>
                  <a:srgbClr val="002060"/>
                </a:solidFill>
              </a:rPr>
              <a:t>, </a:t>
            </a:r>
            <a:r>
              <a:rPr lang="de-CH" sz="2400" dirty="0" err="1">
                <a:solidFill>
                  <a:srgbClr val="002060"/>
                </a:solidFill>
              </a:rPr>
              <a:t>Unnertschoopo</a:t>
            </a:r>
            <a:r>
              <a:rPr lang="de-CH" sz="24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Font typeface="Wingdings 3" charset="2"/>
              <a:buNone/>
            </a:pPr>
            <a:r>
              <a:rPr lang="de-CH" sz="2400" dirty="0"/>
              <a:t>     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7608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F97290-4578-DEDC-9998-46C9A608C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290" y="4470400"/>
            <a:ext cx="6761711" cy="1570962"/>
          </a:xfrm>
        </p:spPr>
        <p:txBody>
          <a:bodyPr/>
          <a:lstStyle/>
          <a:p>
            <a:r>
              <a:rPr lang="de-CH" dirty="0"/>
              <a:t>Tablett, </a:t>
            </a:r>
            <a:r>
              <a:rPr lang="de-CH" dirty="0" err="1"/>
              <a:t>Spiicher</a:t>
            </a:r>
            <a:r>
              <a:rPr lang="de-CH" dirty="0"/>
              <a:t>, 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AAA807-529D-381D-CD42-2765D065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F7BCB9-15FB-2678-0213-1D8D45C75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7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5559439-83DD-0A70-49CC-88CA8FA6C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FB2F2B8C-89B7-05A0-A3DE-507789FF4811}"/>
              </a:ext>
            </a:extLst>
          </p:cNvPr>
          <p:cNvSpPr txBox="1">
            <a:spLocks/>
          </p:cNvSpPr>
          <p:nvPr/>
        </p:nvSpPr>
        <p:spPr>
          <a:xfrm>
            <a:off x="474134" y="4515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CH"/>
              <a:t>3. Bedeutungswandel</a:t>
            </a:r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FDCEE848-C39E-AE95-6A2F-1258D12E1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34" y="451513"/>
            <a:ext cx="8596668" cy="1320800"/>
          </a:xfrm>
        </p:spPr>
        <p:txBody>
          <a:bodyPr/>
          <a:lstStyle/>
          <a:p>
            <a:r>
              <a:rPr lang="de-CH" dirty="0"/>
              <a:t>3. Bedeutungswandel</a:t>
            </a:r>
            <a:endParaRPr lang="de-DE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AB129A35-A01A-F7ED-6170-318210D63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582" y="1402714"/>
            <a:ext cx="4428928" cy="256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87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21405-25BE-4409-B2D2-3B4C20FB2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 Wortbildung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A3F027-28DC-2F0F-CFBD-6251A6261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39CC08-249B-7936-0E49-7A09C1D3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8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9C2CE93-1FC5-A5DB-8B51-B464CA6AA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6EAC49F6-21CB-B8AD-1F1F-B0706285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91" y="1270000"/>
            <a:ext cx="6751061" cy="51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FA1E08B6-AE9D-7C00-90FF-2CE2A11A6DB7}"/>
              </a:ext>
            </a:extLst>
          </p:cNvPr>
          <p:cNvSpPr/>
          <p:nvPr/>
        </p:nvSpPr>
        <p:spPr>
          <a:xfrm>
            <a:off x="5966691" y="2406463"/>
            <a:ext cx="1182254" cy="877454"/>
          </a:xfrm>
          <a:prstGeom prst="ellips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4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2D21D-2E2D-2891-98EA-57A03635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004271" cy="1320800"/>
          </a:xfrm>
        </p:spPr>
        <p:txBody>
          <a:bodyPr/>
          <a:lstStyle/>
          <a:p>
            <a:r>
              <a:rPr lang="de-CH" dirty="0"/>
              <a:t>4.1. Mehrfachdeutung und Wortklassenwechsel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4185BE-3825-1355-2F6A-B715099D5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de-CH" sz="2400" dirty="0"/>
              <a:t>Mehrfachdeutung: </a:t>
            </a:r>
          </a:p>
          <a:p>
            <a:pPr lvl="1"/>
            <a:r>
              <a:rPr lang="de-CH" sz="2000" dirty="0" err="1"/>
              <a:t>Geischt</a:t>
            </a:r>
            <a:r>
              <a:rPr lang="de-CH" sz="2000" dirty="0"/>
              <a:t> (Verstand, Gespenst, Wirkstoff)</a:t>
            </a:r>
          </a:p>
          <a:p>
            <a:r>
              <a:rPr lang="de-CH" sz="2400" dirty="0"/>
              <a:t>Wortklassenwechsel:</a:t>
            </a:r>
          </a:p>
          <a:p>
            <a:pPr lvl="1"/>
            <a:r>
              <a:rPr lang="de-CH" sz="2000" dirty="0" err="1"/>
              <a:t>Läbu</a:t>
            </a:r>
            <a:r>
              <a:rPr lang="de-CH" sz="2000" dirty="0"/>
              <a:t>, </a:t>
            </a:r>
            <a:r>
              <a:rPr lang="de-CH" sz="2000" dirty="0" err="1"/>
              <a:t>läbu</a:t>
            </a:r>
            <a:r>
              <a:rPr lang="de-CH" sz="2000" dirty="0"/>
              <a:t>; </a:t>
            </a:r>
            <a:r>
              <a:rPr lang="de-CH" sz="2000" dirty="0" err="1"/>
              <a:t>Äärescht</a:t>
            </a:r>
            <a:r>
              <a:rPr lang="de-CH" sz="2000" dirty="0"/>
              <a:t>, </a:t>
            </a:r>
            <a:r>
              <a:rPr lang="de-CH" sz="2000" dirty="0" err="1"/>
              <a:t>äärescht</a:t>
            </a:r>
            <a:endParaRPr lang="de-CH" sz="2000" dirty="0"/>
          </a:p>
          <a:p>
            <a:pPr lvl="1"/>
            <a:r>
              <a:rPr lang="de-CH" sz="2000" dirty="0">
                <a:solidFill>
                  <a:schemeClr val="tx1"/>
                </a:solidFill>
              </a:rPr>
              <a:t>Denomination</a:t>
            </a:r>
          </a:p>
          <a:p>
            <a:pPr lvl="2"/>
            <a:r>
              <a:rPr lang="de-CH" sz="1800" dirty="0" err="1"/>
              <a:t>Hewwu</a:t>
            </a:r>
            <a:r>
              <a:rPr lang="de-CH" sz="1800" dirty="0"/>
              <a:t>, </a:t>
            </a:r>
            <a:r>
              <a:rPr lang="de-CH" sz="1800" dirty="0" err="1"/>
              <a:t>hewwu</a:t>
            </a:r>
            <a:r>
              <a:rPr lang="de-CH" sz="1800" dirty="0"/>
              <a:t>; </a:t>
            </a:r>
            <a:r>
              <a:rPr lang="de-CH" sz="1800" dirty="0" err="1"/>
              <a:t>boru</a:t>
            </a:r>
            <a:r>
              <a:rPr lang="de-CH" sz="1800" dirty="0"/>
              <a:t>, </a:t>
            </a:r>
            <a:r>
              <a:rPr lang="de-CH" sz="1800" dirty="0" err="1"/>
              <a:t>naglu</a:t>
            </a:r>
            <a:r>
              <a:rPr lang="de-CH" sz="1800" dirty="0"/>
              <a:t>, </a:t>
            </a:r>
            <a:r>
              <a:rPr lang="de-CH" sz="1800" dirty="0" err="1"/>
              <a:t>liebu</a:t>
            </a:r>
            <a:r>
              <a:rPr lang="de-CH" sz="1800" dirty="0"/>
              <a:t>, </a:t>
            </a:r>
            <a:r>
              <a:rPr lang="de-CH" sz="1800" dirty="0" err="1"/>
              <a:t>wässerru</a:t>
            </a:r>
            <a:r>
              <a:rPr lang="de-CH" sz="1800" dirty="0"/>
              <a:t>, tage, </a:t>
            </a:r>
            <a:r>
              <a:rPr lang="de-CH" sz="1800" dirty="0" err="1"/>
              <a:t>bickinu</a:t>
            </a:r>
            <a:r>
              <a:rPr lang="de-CH" sz="1800" dirty="0"/>
              <a:t>, </a:t>
            </a:r>
            <a:r>
              <a:rPr lang="de-CH" sz="1800" dirty="0" err="1"/>
              <a:t>rägnu</a:t>
            </a:r>
            <a:r>
              <a:rPr lang="de-CH" sz="1800" dirty="0"/>
              <a:t>, </a:t>
            </a:r>
            <a:r>
              <a:rPr lang="de-CH" sz="1800" dirty="0" err="1"/>
              <a:t>chrissu</a:t>
            </a:r>
            <a:r>
              <a:rPr lang="de-CH" sz="1800" dirty="0"/>
              <a:t>, </a:t>
            </a:r>
            <a:r>
              <a:rPr lang="de-CH" sz="1800" dirty="0" err="1"/>
              <a:t>chochu</a:t>
            </a:r>
            <a:r>
              <a:rPr lang="de-CH" sz="1800" dirty="0"/>
              <a:t> &gt; </a:t>
            </a:r>
            <a:r>
              <a:rPr lang="de-CH" sz="1800" i="1" dirty="0"/>
              <a:t>ergibt immer eine ganzheitliche Tätigkeit</a:t>
            </a:r>
          </a:p>
          <a:p>
            <a:pPr lvl="2"/>
            <a:r>
              <a:rPr lang="de-CH" sz="1800" i="1" dirty="0"/>
              <a:t>Aber</a:t>
            </a:r>
            <a:r>
              <a:rPr lang="de-CH" sz="1800" dirty="0"/>
              <a:t>: </a:t>
            </a:r>
            <a:r>
              <a:rPr lang="de-CH" sz="1800" dirty="0" err="1"/>
              <a:t>Chooru</a:t>
            </a:r>
            <a:r>
              <a:rPr lang="de-CH" sz="1800" dirty="0"/>
              <a:t>: </a:t>
            </a:r>
            <a:r>
              <a:rPr lang="de-CH" sz="1800" dirty="0" err="1"/>
              <a:t>seeju</a:t>
            </a:r>
            <a:r>
              <a:rPr lang="de-CH" sz="1800" dirty="0"/>
              <a:t>, </a:t>
            </a:r>
            <a:r>
              <a:rPr lang="de-CH" sz="1800" dirty="0" err="1"/>
              <a:t>schniidu</a:t>
            </a:r>
            <a:r>
              <a:rPr lang="de-CH" sz="1800" dirty="0"/>
              <a:t>, </a:t>
            </a:r>
            <a:r>
              <a:rPr lang="de-CH" sz="1800" dirty="0" err="1"/>
              <a:t>binnu</a:t>
            </a:r>
            <a:r>
              <a:rPr lang="de-CH" sz="1800" dirty="0"/>
              <a:t>, </a:t>
            </a:r>
            <a:r>
              <a:rPr lang="de-CH" sz="1800" dirty="0" err="1"/>
              <a:t>träägu</a:t>
            </a:r>
            <a:r>
              <a:rPr lang="de-CH" sz="1800" dirty="0"/>
              <a:t>, </a:t>
            </a:r>
            <a:r>
              <a:rPr lang="de-CH" sz="1800" dirty="0" err="1"/>
              <a:t>treschu</a:t>
            </a:r>
            <a:r>
              <a:rPr lang="de-CH" sz="1800" dirty="0"/>
              <a:t>, </a:t>
            </a:r>
            <a:r>
              <a:rPr lang="de-CH" sz="1800" dirty="0" err="1"/>
              <a:t>wannu</a:t>
            </a:r>
            <a:r>
              <a:rPr lang="de-CH" sz="1800" dirty="0"/>
              <a:t>, </a:t>
            </a:r>
            <a:r>
              <a:rPr lang="de-CH" sz="1800" dirty="0" err="1"/>
              <a:t>malu</a:t>
            </a:r>
            <a:endParaRPr lang="de-CH" sz="1800" dirty="0"/>
          </a:p>
          <a:p>
            <a:pPr lvl="2"/>
            <a:r>
              <a:rPr lang="de-CH" sz="1800" b="1" dirty="0" err="1">
                <a:solidFill>
                  <a:srgbClr val="FF0000"/>
                </a:solidFill>
              </a:rPr>
              <a:t>Wsdt</a:t>
            </a:r>
            <a:r>
              <a:rPr lang="de-CH" sz="1800" b="1" dirty="0">
                <a:solidFill>
                  <a:srgbClr val="FF0000"/>
                </a:solidFill>
              </a:rPr>
              <a:t>. Spezialität</a:t>
            </a:r>
            <a:r>
              <a:rPr lang="de-CH" sz="1800" dirty="0"/>
              <a:t>: </a:t>
            </a:r>
            <a:r>
              <a:rPr lang="de-CH" sz="1800" dirty="0" err="1"/>
              <a:t>Fittlo</a:t>
            </a:r>
            <a:r>
              <a:rPr lang="de-CH" sz="1800" dirty="0"/>
              <a:t>, </a:t>
            </a:r>
            <a:r>
              <a:rPr lang="de-CH" sz="1800" dirty="0" err="1"/>
              <a:t>Göüch</a:t>
            </a:r>
            <a:r>
              <a:rPr lang="de-CH" sz="1800" dirty="0"/>
              <a:t>, </a:t>
            </a:r>
            <a:r>
              <a:rPr lang="de-CH" sz="1800" dirty="0" err="1"/>
              <a:t>Gläff</a:t>
            </a:r>
            <a:r>
              <a:rPr lang="de-CH" sz="1800" dirty="0"/>
              <a:t>, Finger, Zwang</a:t>
            </a:r>
            <a:endParaRPr lang="de-DE" sz="1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66D1DC-5BF7-E355-DC34-38C8E6FC3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EEF385-C930-2EC1-541B-329031E6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9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C06B755-AD36-0BBA-6E56-E875B60E2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4485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793</Words>
  <Application>Microsoft Office PowerPoint</Application>
  <PresentationFormat>Breitbild</PresentationFormat>
  <Paragraphs>121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Facette</vt:lpstr>
      <vt:lpstr>Walliserdialekt</vt:lpstr>
      <vt:lpstr>Theorien</vt:lpstr>
      <vt:lpstr>Am Anfang stand das Wort! Spracherwerb des Kindes</vt:lpstr>
      <vt:lpstr>Wie passe ich meine Sprache an mein Leben an? (Wortbildung)</vt:lpstr>
      <vt:lpstr>1. Nachahmung (Lautmalende Wörter)</vt:lpstr>
      <vt:lpstr>2. Neuschöpfungen</vt:lpstr>
      <vt:lpstr>3. Bedeutungswandel</vt:lpstr>
      <vt:lpstr> Wortbildung</vt:lpstr>
      <vt:lpstr>4.1. Mehrfachdeutung und Wortklassenwechsel</vt:lpstr>
      <vt:lpstr>4. Zusammensetzungen</vt:lpstr>
      <vt:lpstr>5.a Ableitung durch Affixe, Präfix</vt:lpstr>
      <vt:lpstr>5.b Ableitung durch Affixe; Suffixe</vt:lpstr>
      <vt:lpstr>Übernahme von Nachbarn</vt:lpstr>
      <vt:lpstr>Hilfen</vt:lpstr>
      <vt:lpstr>Literatur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Waliserdialekt</dc:title>
  <dc:creator>Volmar Schmid</dc:creator>
  <cp:lastModifiedBy>Volmar Schmid</cp:lastModifiedBy>
  <cp:revision>26</cp:revision>
  <cp:lastPrinted>2023-10-24T12:21:11Z</cp:lastPrinted>
  <dcterms:created xsi:type="dcterms:W3CDTF">2023-10-10T14:42:35Z</dcterms:created>
  <dcterms:modified xsi:type="dcterms:W3CDTF">2023-11-01T05:47:30Z</dcterms:modified>
</cp:coreProperties>
</file>