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1"/>
  </p:sldMasterIdLst>
  <p:notesMasterIdLst>
    <p:notesMasterId r:id="rId31"/>
  </p:notesMasterIdLst>
  <p:handoutMasterIdLst>
    <p:handoutMasterId r:id="rId32"/>
  </p:handoutMasterIdLst>
  <p:sldIdLst>
    <p:sldId id="256" r:id="rId2"/>
    <p:sldId id="295" r:id="rId3"/>
    <p:sldId id="296" r:id="rId4"/>
    <p:sldId id="297" r:id="rId5"/>
    <p:sldId id="273" r:id="rId6"/>
    <p:sldId id="274" r:id="rId7"/>
    <p:sldId id="276" r:id="rId8"/>
    <p:sldId id="267" r:id="rId9"/>
    <p:sldId id="259" r:id="rId10"/>
    <p:sldId id="263" r:id="rId11"/>
    <p:sldId id="264" r:id="rId12"/>
    <p:sldId id="269" r:id="rId13"/>
    <p:sldId id="270" r:id="rId14"/>
    <p:sldId id="271" r:id="rId15"/>
    <p:sldId id="279" r:id="rId16"/>
    <p:sldId id="280" r:id="rId17"/>
    <p:sldId id="281" r:id="rId18"/>
    <p:sldId id="293" r:id="rId19"/>
    <p:sldId id="282" r:id="rId20"/>
    <p:sldId id="283" r:id="rId21"/>
    <p:sldId id="284" r:id="rId22"/>
    <p:sldId id="285" r:id="rId23"/>
    <p:sldId id="286" r:id="rId24"/>
    <p:sldId id="287" r:id="rId25"/>
    <p:sldId id="288" r:id="rId26"/>
    <p:sldId id="290" r:id="rId27"/>
    <p:sldId id="291" r:id="rId28"/>
    <p:sldId id="289" r:id="rId29"/>
    <p:sldId id="294" r:id="rId30"/>
  </p:sldIdLst>
  <p:sldSz cx="9144000" cy="6858000" type="screen4x3"/>
  <p:notesSz cx="6889750" cy="1002188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8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48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48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48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48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48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48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48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48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0A04"/>
    <a:srgbClr val="FE8002"/>
    <a:srgbClr val="FEB6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6EEF82-969A-4D2B-A058-326389045D21}" v="18" dt="2024-05-17T09:24:20.7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50" d="100"/>
          <a:sy n="150" d="100"/>
        </p:scale>
        <p:origin x="2094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olmar Schmid" userId="c52c4c2b2f295ad6" providerId="LiveId" clId="{506EEF82-969A-4D2B-A058-326389045D21}"/>
    <pc:docChg chg="custSel addSld delSld modSld">
      <pc:chgData name="Volmar Schmid" userId="c52c4c2b2f295ad6" providerId="LiveId" clId="{506EEF82-969A-4D2B-A058-326389045D21}" dt="2024-05-17T09:26:01.343" v="373" actId="47"/>
      <pc:docMkLst>
        <pc:docMk/>
      </pc:docMkLst>
      <pc:sldChg chg="del">
        <pc:chgData name="Volmar Schmid" userId="c52c4c2b2f295ad6" providerId="LiveId" clId="{506EEF82-969A-4D2B-A058-326389045D21}" dt="2024-05-17T09:26:01.343" v="373" actId="47"/>
        <pc:sldMkLst>
          <pc:docMk/>
          <pc:sldMk cId="0" sldId="260"/>
        </pc:sldMkLst>
      </pc:sldChg>
      <pc:sldChg chg="del">
        <pc:chgData name="Volmar Schmid" userId="c52c4c2b2f295ad6" providerId="LiveId" clId="{506EEF82-969A-4D2B-A058-326389045D21}" dt="2024-05-16T11:03:45.679" v="1" actId="47"/>
        <pc:sldMkLst>
          <pc:docMk/>
          <pc:sldMk cId="0" sldId="272"/>
        </pc:sldMkLst>
      </pc:sldChg>
      <pc:sldChg chg="del">
        <pc:chgData name="Volmar Schmid" userId="c52c4c2b2f295ad6" providerId="LiveId" clId="{506EEF82-969A-4D2B-A058-326389045D21}" dt="2024-05-16T11:03:24.643" v="0" actId="47"/>
        <pc:sldMkLst>
          <pc:docMk/>
          <pc:sldMk cId="0" sldId="292"/>
        </pc:sldMkLst>
      </pc:sldChg>
      <pc:sldChg chg="addSp modSp new mod">
        <pc:chgData name="Volmar Schmid" userId="c52c4c2b2f295ad6" providerId="LiveId" clId="{506EEF82-969A-4D2B-A058-326389045D21}" dt="2024-05-17T09:21:21.069" v="325"/>
        <pc:sldMkLst>
          <pc:docMk/>
          <pc:sldMk cId="1271163619" sldId="295"/>
        </pc:sldMkLst>
        <pc:spChg chg="mod">
          <ac:chgData name="Volmar Schmid" userId="c52c4c2b2f295ad6" providerId="LiveId" clId="{506EEF82-969A-4D2B-A058-326389045D21}" dt="2024-05-17T09:08:44.855" v="9" actId="20577"/>
          <ac:spMkLst>
            <pc:docMk/>
            <pc:sldMk cId="1271163619" sldId="295"/>
            <ac:spMk id="2" creationId="{22D14E63-393B-AAEC-7849-DB6306F5C4CA}"/>
          </ac:spMkLst>
        </pc:spChg>
        <pc:spChg chg="mod">
          <ac:chgData name="Volmar Schmid" userId="c52c4c2b2f295ad6" providerId="LiveId" clId="{506EEF82-969A-4D2B-A058-326389045D21}" dt="2024-05-17T09:11:04.285" v="227" actId="14100"/>
          <ac:spMkLst>
            <pc:docMk/>
            <pc:sldMk cId="1271163619" sldId="295"/>
            <ac:spMk id="3" creationId="{0E86AC24-053F-12BB-E989-2AE4CB80D111}"/>
          </ac:spMkLst>
        </pc:spChg>
        <pc:picChg chg="add mod">
          <ac:chgData name="Volmar Schmid" userId="c52c4c2b2f295ad6" providerId="LiveId" clId="{506EEF82-969A-4D2B-A058-326389045D21}" dt="2024-05-17T09:21:21.069" v="325"/>
          <ac:picMkLst>
            <pc:docMk/>
            <pc:sldMk cId="1271163619" sldId="295"/>
            <ac:picMk id="5" creationId="{44C3CC52-2C15-D382-9F57-47405802EF87}"/>
          </ac:picMkLst>
        </pc:picChg>
      </pc:sldChg>
      <pc:sldChg chg="addSp modSp new mod modAnim">
        <pc:chgData name="Volmar Schmid" userId="c52c4c2b2f295ad6" providerId="LiveId" clId="{506EEF82-969A-4D2B-A058-326389045D21}" dt="2024-05-17T09:21:15.191" v="324"/>
        <pc:sldMkLst>
          <pc:docMk/>
          <pc:sldMk cId="3117396040" sldId="296"/>
        </pc:sldMkLst>
        <pc:spChg chg="mod">
          <ac:chgData name="Volmar Schmid" userId="c52c4c2b2f295ad6" providerId="LiveId" clId="{506EEF82-969A-4D2B-A058-326389045D21}" dt="2024-05-17T09:11:22.111" v="243" actId="20577"/>
          <ac:spMkLst>
            <pc:docMk/>
            <pc:sldMk cId="3117396040" sldId="296"/>
            <ac:spMk id="2" creationId="{925A681E-0CAF-C088-01CB-5F804109D45D}"/>
          </ac:spMkLst>
        </pc:spChg>
        <pc:spChg chg="mod">
          <ac:chgData name="Volmar Schmid" userId="c52c4c2b2f295ad6" providerId="LiveId" clId="{506EEF82-969A-4D2B-A058-326389045D21}" dt="2024-05-17T09:13:18.704" v="255" actId="14100"/>
          <ac:spMkLst>
            <pc:docMk/>
            <pc:sldMk cId="3117396040" sldId="296"/>
            <ac:spMk id="3" creationId="{678BAD8B-5120-2C0B-205B-99F763041331}"/>
          </ac:spMkLst>
        </pc:spChg>
        <pc:spChg chg="add mod">
          <ac:chgData name="Volmar Schmid" userId="c52c4c2b2f295ad6" providerId="LiveId" clId="{506EEF82-969A-4D2B-A058-326389045D21}" dt="2024-05-17T09:15:05.916" v="294" actId="1076"/>
          <ac:spMkLst>
            <pc:docMk/>
            <pc:sldMk cId="3117396040" sldId="296"/>
            <ac:spMk id="5" creationId="{DBAE8936-8583-34EC-8D80-A2DFC4D99312}"/>
          </ac:spMkLst>
        </pc:spChg>
        <pc:spChg chg="add mod">
          <ac:chgData name="Volmar Schmid" userId="c52c4c2b2f295ad6" providerId="LiveId" clId="{506EEF82-969A-4D2B-A058-326389045D21}" dt="2024-05-17T09:15:14.490" v="295" actId="207"/>
          <ac:spMkLst>
            <pc:docMk/>
            <pc:sldMk cId="3117396040" sldId="296"/>
            <ac:spMk id="6" creationId="{B02E3D10-C727-1DBA-2EC4-7F6217E55336}"/>
          </ac:spMkLst>
        </pc:spChg>
        <pc:picChg chg="add mod">
          <ac:chgData name="Volmar Schmid" userId="c52c4c2b2f295ad6" providerId="LiveId" clId="{506EEF82-969A-4D2B-A058-326389045D21}" dt="2024-05-17T09:18:25.412" v="317" actId="1076"/>
          <ac:picMkLst>
            <pc:docMk/>
            <pc:sldMk cId="3117396040" sldId="296"/>
            <ac:picMk id="8" creationId="{C35C08F6-FC8C-A9CF-2004-DA3E21A16805}"/>
          </ac:picMkLst>
        </pc:picChg>
        <pc:picChg chg="add mod">
          <ac:chgData name="Volmar Schmid" userId="c52c4c2b2f295ad6" providerId="LiveId" clId="{506EEF82-969A-4D2B-A058-326389045D21}" dt="2024-05-17T09:18:24.005" v="316" actId="1076"/>
          <ac:picMkLst>
            <pc:docMk/>
            <pc:sldMk cId="3117396040" sldId="296"/>
            <ac:picMk id="10" creationId="{107182D6-ECC3-832D-B903-B40234C2D0FA}"/>
          </ac:picMkLst>
        </pc:picChg>
        <pc:picChg chg="add mod">
          <ac:chgData name="Volmar Schmid" userId="c52c4c2b2f295ad6" providerId="LiveId" clId="{506EEF82-969A-4D2B-A058-326389045D21}" dt="2024-05-17T09:18:21.637" v="315" actId="1076"/>
          <ac:picMkLst>
            <pc:docMk/>
            <pc:sldMk cId="3117396040" sldId="296"/>
            <ac:picMk id="12" creationId="{DB63C6CB-7CEC-92F1-8D63-69937438C765}"/>
          </ac:picMkLst>
        </pc:picChg>
        <pc:picChg chg="add mod">
          <ac:chgData name="Volmar Schmid" userId="c52c4c2b2f295ad6" providerId="LiveId" clId="{506EEF82-969A-4D2B-A058-326389045D21}" dt="2024-05-17T09:21:15.191" v="324"/>
          <ac:picMkLst>
            <pc:docMk/>
            <pc:sldMk cId="3117396040" sldId="296"/>
            <ac:picMk id="13" creationId="{A0F637EA-5904-C5AF-910E-3FF96543E219}"/>
          </ac:picMkLst>
        </pc:picChg>
      </pc:sldChg>
      <pc:sldChg chg="addSp delSp modSp new mod modAnim">
        <pc:chgData name="Volmar Schmid" userId="c52c4c2b2f295ad6" providerId="LiveId" clId="{506EEF82-969A-4D2B-A058-326389045D21}" dt="2024-05-17T09:24:20.754" v="372"/>
        <pc:sldMkLst>
          <pc:docMk/>
          <pc:sldMk cId="1158284256" sldId="297"/>
        </pc:sldMkLst>
        <pc:spChg chg="mod">
          <ac:chgData name="Volmar Schmid" userId="c52c4c2b2f295ad6" providerId="LiveId" clId="{506EEF82-969A-4D2B-A058-326389045D21}" dt="2024-05-17T09:22:34.943" v="354" actId="20577"/>
          <ac:spMkLst>
            <pc:docMk/>
            <pc:sldMk cId="1158284256" sldId="297"/>
            <ac:spMk id="2" creationId="{C21D31BB-07D7-2EBE-C814-5B25C578DCEB}"/>
          </ac:spMkLst>
        </pc:spChg>
        <pc:spChg chg="del">
          <ac:chgData name="Volmar Schmid" userId="c52c4c2b2f295ad6" providerId="LiveId" clId="{506EEF82-969A-4D2B-A058-326389045D21}" dt="2024-05-17T09:22:44.876" v="355" actId="478"/>
          <ac:spMkLst>
            <pc:docMk/>
            <pc:sldMk cId="1158284256" sldId="297"/>
            <ac:spMk id="3" creationId="{FFDF4E60-E214-D8AA-2261-6579E2A366B9}"/>
          </ac:spMkLst>
        </pc:spChg>
        <pc:picChg chg="add mod">
          <ac:chgData name="Volmar Schmid" userId="c52c4c2b2f295ad6" providerId="LiveId" clId="{506EEF82-969A-4D2B-A058-326389045D21}" dt="2024-05-17T09:22:19.875" v="327"/>
          <ac:picMkLst>
            <pc:docMk/>
            <pc:sldMk cId="1158284256" sldId="297"/>
            <ac:picMk id="5" creationId="{85BE9B20-8986-F09A-A404-30C4CF7EC1E4}"/>
          </ac:picMkLst>
        </pc:picChg>
        <pc:picChg chg="add mod">
          <ac:chgData name="Volmar Schmid" userId="c52c4c2b2f295ad6" providerId="LiveId" clId="{506EEF82-969A-4D2B-A058-326389045D21}" dt="2024-05-17T09:23:42.961" v="367" actId="1076"/>
          <ac:picMkLst>
            <pc:docMk/>
            <pc:sldMk cId="1158284256" sldId="297"/>
            <ac:picMk id="7" creationId="{74D247D4-37AD-3C1F-9857-F76731999468}"/>
          </ac:picMkLst>
        </pc:picChg>
        <pc:picChg chg="add mod">
          <ac:chgData name="Volmar Schmid" userId="c52c4c2b2f295ad6" providerId="LiveId" clId="{506EEF82-969A-4D2B-A058-326389045D21}" dt="2024-05-17T09:23:53.281" v="370" actId="14100"/>
          <ac:picMkLst>
            <pc:docMk/>
            <pc:sldMk cId="1158284256" sldId="297"/>
            <ac:picMk id="9" creationId="{6F43573C-06D0-699D-64C1-33C53CD3B75A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85558" cy="50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64" tIns="46232" rIns="92464" bIns="46232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nn-NO"/>
              <a:t>Kultur Magusii Zeneggen; 17. 5. 2024</a:t>
            </a:r>
            <a:endParaRPr lang="de-CH"/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02598" y="0"/>
            <a:ext cx="2985558" cy="50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64" tIns="46232" rIns="92464" bIns="4623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505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519054"/>
            <a:ext cx="2985558" cy="50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64" tIns="46232" rIns="92464" bIns="4623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505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02598" y="9519054"/>
            <a:ext cx="2985558" cy="50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64" tIns="46232" rIns="92464" bIns="4623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10EBEEBD-FD50-4BE3-B1CD-9B7F334540DA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85558" cy="50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64" tIns="46232" rIns="92464" bIns="46232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nn-NO"/>
              <a:t>Kultur Magusii Zeneggen; 17. 5. 2024</a:t>
            </a:r>
            <a:endParaRPr lang="de-DE"/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02598" y="0"/>
            <a:ext cx="2985558" cy="50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64" tIns="46232" rIns="92464" bIns="4623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9800" y="752475"/>
            <a:ext cx="5010150" cy="37576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976" y="4760398"/>
            <a:ext cx="5511800" cy="4509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64" tIns="46232" rIns="92464" bIns="4623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1239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519054"/>
            <a:ext cx="2985558" cy="50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64" tIns="46232" rIns="92464" bIns="4623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39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02598" y="9519054"/>
            <a:ext cx="2985558" cy="50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64" tIns="46232" rIns="92464" bIns="4623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926F1F55-4232-41B8-AD29-15B8385B9BD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6A9478-08B3-49F9-AF27-B549493FA8B9}" type="slidenum">
              <a:rPr lang="de-DE" smtClean="0"/>
              <a:pPr/>
              <a:t>1</a:t>
            </a:fld>
            <a:endParaRPr lang="de-DE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0EB9A56A-D111-F655-771B-3F163A3CB84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nn-NO"/>
              <a:t>Kultur Magusii Zeneggen; 17. 5. 2024</a:t>
            </a:r>
            <a:endParaRPr 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639085-3833-46B6-B134-D768C26EA026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F4330B7A-2223-73FD-CFA5-E6A2EC01EE8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nn-NO"/>
              <a:t>Kultur Magusii Zeneggen; 17. 5. 2024</a:t>
            </a:r>
            <a:endParaRPr 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34335E-05C3-44E6-AA2B-98924F61CDF0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155E79C5-3A0C-0595-2978-FF8702B5279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nn-NO"/>
              <a:t>Kultur Magusii Zeneggen; 17. 5. 2024</a:t>
            </a:r>
            <a:endParaRPr 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148323-4440-4733-A158-FD9E19D117B3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18F3D85A-3686-80DF-2E90-6D1392B69C4D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nn-NO"/>
              <a:t>Kultur Magusii Zeneggen; 17. 5. 2024</a:t>
            </a:r>
            <a:endParaRPr 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89930A-1F3A-4580-A6E1-E7C276F47A04}" type="slidenum">
              <a:rPr lang="de-DE" smtClean="0"/>
              <a:pPr/>
              <a:t>16</a:t>
            </a:fld>
            <a:endParaRPr lang="de-DE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EFD2C5C5-1DB7-D042-C028-73F77D90208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nn-NO"/>
              <a:t>Kultur Magusii Zeneggen; 17. 5. 2024</a:t>
            </a:r>
            <a:endParaRPr 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8EDCE2-F714-489B-BB17-C09AC64317C5}" type="slidenum">
              <a:rPr lang="de-DE" smtClean="0"/>
              <a:pPr/>
              <a:t>17</a:t>
            </a:fld>
            <a:endParaRPr lang="de-DE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A7F92CC7-D8CB-5BF7-319A-F4BA8EA98C7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nn-NO"/>
              <a:t>Kultur Magusii Zeneggen; 17. 5. 2024</a:t>
            </a:r>
            <a:endParaRPr 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459F76-DDAD-4107-AA69-8BB97727706B}" type="slidenum">
              <a:rPr lang="de-DE" smtClean="0"/>
              <a:pPr/>
              <a:t>19</a:t>
            </a:fld>
            <a:endParaRPr lang="de-DE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D338C732-77F0-6842-C2AC-BFFDF452F2E6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nn-NO"/>
              <a:t>Kultur Magusii Zeneggen; 17. 5. 2024</a:t>
            </a:r>
            <a:endParaRPr lang="de-D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2427CA-9C88-48A9-9A16-85088DDEBA79}" type="slidenum">
              <a:rPr lang="de-DE" smtClean="0"/>
              <a:pPr/>
              <a:t>20</a:t>
            </a:fld>
            <a:endParaRPr lang="de-DE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8C483D12-2B69-77B4-8AAD-3711FB249947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nn-NO"/>
              <a:t>Kultur Magusii Zeneggen; 17. 5. 2024</a:t>
            </a:r>
            <a:endParaRPr lang="de-D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566F59-CE1E-47AD-BF65-D4468FDDB690}" type="slidenum">
              <a:rPr lang="de-DE" smtClean="0"/>
              <a:pPr/>
              <a:t>21</a:t>
            </a:fld>
            <a:endParaRPr lang="de-DE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7BD7A829-2F4D-0598-5285-4FC5C0546D7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nn-NO"/>
              <a:t>Kultur Magusii Zeneggen; 17. 5. 2024</a:t>
            </a:r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5205B2-DECC-4610-9888-70E3A1533086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ACB785D8-71B8-8A68-4E5D-57A412A474C6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nn-NO"/>
              <a:t>Kultur Magusii Zeneggen; 17. 5. 2024</a:t>
            </a:r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AEECED-18F1-419F-8A59-D7668F41B01F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30777BB1-5F60-FFCB-4CAB-C171C804A4C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nn-NO"/>
              <a:t>Kultur Magusii Zeneggen; 17. 5. 2024</a:t>
            </a:r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9F9FC0-EB2A-4B34-85E9-13F3FA8EF9DD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AFA1D847-96D8-3B2F-46A2-478C777B48B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nn-NO"/>
              <a:t>Kultur Magusii Zeneggen; 17. 5. 2024</a:t>
            </a:r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FA1ECE-EB8D-497A-9922-ADD7A9F9D47A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A460113D-934F-D179-755C-3FB6884DD48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nn-NO"/>
              <a:t>Kultur Magusii Zeneggen; 17. 5. 2024</a:t>
            </a:r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7F706E-D8D5-471D-8782-16E2E67AF9A2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4E8AD114-D7CC-AA4D-005E-7CFBFAB40566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nn-NO"/>
              <a:t>Kultur Magusii Zeneggen; 17. 5. 2024</a:t>
            </a:r>
            <a:endParaRPr 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D36956-413C-4BBC-BB2D-BA36A6A93E92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24A652E7-00EE-0307-8BFE-A5CE1B3EAC47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nn-NO"/>
              <a:t>Kultur Magusii Zeneggen; 17. 5. 2024</a:t>
            </a:r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42A3D8-02CF-481F-9631-CE4CBC9D6000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280704BF-C84C-2C67-4169-F495327C76B0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nn-NO"/>
              <a:t>Kultur Magusii Zeneggen; 17. 5. 2024</a:t>
            </a:r>
            <a:endParaRPr 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406A15-3FFF-41EB-9B65-B55493590F11}" type="slidenum">
              <a:rPr lang="de-DE" smtClean="0"/>
              <a:pPr/>
              <a:t>12</a:t>
            </a:fld>
            <a:endParaRPr lang="de-DE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CA4FB6AA-DB57-2D9D-4052-B196F5F57A9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nn-NO"/>
              <a:t>Kultur Magusii Zeneggen; 17. 5. 2024</a:t>
            </a:r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de-CH"/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de-CH"/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de-CH"/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de-CH"/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CH"/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CH"/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CH"/>
            </a:p>
          </p:txBody>
        </p:sp>
      </p:grpSp>
      <p:grpSp>
        <p:nvGrpSpPr>
          <p:cNvPr id="14" name="Group 17"/>
          <p:cNvGrpSpPr>
            <a:grpSpLocks/>
          </p:cNvGrpSpPr>
          <p:nvPr userDrawn="1"/>
        </p:nvGrpSpPr>
        <p:grpSpPr bwMode="auto">
          <a:xfrm>
            <a:off x="8723313" y="6437313"/>
            <a:ext cx="457200" cy="447675"/>
            <a:chOff x="5017" y="1253"/>
            <a:chExt cx="720" cy="704"/>
          </a:xfrm>
        </p:grpSpPr>
        <p:sp>
          <p:nvSpPr>
            <p:cNvPr id="15" name="AutoShape 18"/>
            <p:cNvSpPr>
              <a:spLocks noChangeAspect="1" noChangeArrowheads="1"/>
            </p:cNvSpPr>
            <p:nvPr/>
          </p:nvSpPr>
          <p:spPr bwMode="auto">
            <a:xfrm rot="-5400000">
              <a:off x="5016" y="1254"/>
              <a:ext cx="704" cy="702"/>
            </a:xfrm>
            <a:prstGeom prst="rtTriangle">
              <a:avLst/>
            </a:prstGeom>
            <a:solidFill>
              <a:srgbClr val="000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CH"/>
            </a:p>
          </p:txBody>
        </p:sp>
        <p:sp>
          <p:nvSpPr>
            <p:cNvPr id="16" name="Text Box 19"/>
            <p:cNvSpPr txBox="1">
              <a:spLocks noChangeArrowheads="1"/>
            </p:cNvSpPr>
            <p:nvPr/>
          </p:nvSpPr>
          <p:spPr bwMode="auto">
            <a:xfrm>
              <a:off x="5377" y="1598"/>
              <a:ext cx="360" cy="359"/>
            </a:xfrm>
            <a:prstGeom prst="rect">
              <a:avLst/>
            </a:prstGeom>
            <a:solidFill>
              <a:srgbClr val="000080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>
                <a:defRPr/>
              </a:pPr>
              <a:r>
                <a:rPr lang="de-CH" sz="1200" b="1">
                  <a:solidFill>
                    <a:schemeClr val="bg1"/>
                  </a:solidFill>
                  <a:latin typeface="Arial" charset="0"/>
                </a:rPr>
                <a:t>VS</a:t>
              </a:r>
              <a:endParaRPr lang="de-DE" sz="1800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17" name="Text Box 20"/>
          <p:cNvSpPr txBox="1">
            <a:spLocks noChangeArrowheads="1"/>
          </p:cNvSpPr>
          <p:nvPr userDrawn="1"/>
        </p:nvSpPr>
        <p:spPr bwMode="auto">
          <a:xfrm>
            <a:off x="8693150" y="0"/>
            <a:ext cx="4508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fld id="{EBAE45D8-3193-4C8A-8199-5B9606EAE49D}" type="slidenum">
              <a:rPr lang="de-DE" sz="1000"/>
              <a:pPr>
                <a:defRPr/>
              </a:pPr>
              <a:t>‹Nr.›</a:t>
            </a:fld>
            <a:endParaRPr lang="de-DE" sz="1000"/>
          </a:p>
        </p:txBody>
      </p:sp>
      <p:pic>
        <p:nvPicPr>
          <p:cNvPr id="18" name="Picture 2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19138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3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676400"/>
            <a:ext cx="7772400" cy="1462088"/>
          </a:xfrm>
        </p:spPr>
        <p:txBody>
          <a:bodyPr/>
          <a:lstStyle>
            <a:lvl1pPr>
              <a:defRPr/>
            </a:lvl1pPr>
          </a:lstStyle>
          <a:p>
            <a:r>
              <a:rPr lang="de-CH"/>
              <a:t>Titelmasterformat durch Klicken bearbeiten</a:t>
            </a:r>
          </a:p>
        </p:txBody>
      </p:sp>
      <p:sp>
        <p:nvSpPr>
          <p:cNvPr id="8193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de-CH"/>
              <a:t>Formatvorlage des Untertitelmasters durch Klicken bearbeiten</a:t>
            </a:r>
          </a:p>
        </p:txBody>
      </p:sp>
      <p:sp>
        <p:nvSpPr>
          <p:cNvPr id="19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20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de-CH"/>
              <a:t>Volmar Schmid, 17.05.2024</a:t>
            </a:r>
          </a:p>
        </p:txBody>
      </p:sp>
      <p:sp>
        <p:nvSpPr>
          <p:cNvPr id="21" name="Rectangle 1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8580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BD027955-1C77-4AB0-A196-F768168A933C}" type="slidenum">
              <a:rPr lang="de-CH"/>
              <a:pPr>
                <a:defRPr/>
              </a:pPr>
              <a:t>‹Nr.›</a:t>
            </a:fld>
            <a:fld id="{700A3E9D-F668-4118-90B0-C8B228A4355A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/>
              <a:t>Volmar Schmid, 17.05.2024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004050" y="214313"/>
            <a:ext cx="1951038" cy="59182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150938" y="214313"/>
            <a:ext cx="5700712" cy="5918200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/>
              <a:t>Volmar Schmid, 17.05.2024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982662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1182688" y="2017713"/>
            <a:ext cx="7772400" cy="4114800"/>
          </a:xfrm>
        </p:spPr>
        <p:txBody>
          <a:bodyPr/>
          <a:lstStyle/>
          <a:p>
            <a:pPr lvl="0"/>
            <a:endParaRPr lang="de-CH" noProof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/>
              <a:t>Volmar Schmid, 17.05.2024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/>
              <a:t>Volmar Schmid, 17.05.2024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/>
              <a:t>Volmar Schmid, 17.05.2024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/>
              <a:t>Volmar Schmid, 17.05.2024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/>
              <a:t>Volmar Schmid, 17.05.2024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/>
              <a:t>Volmar Schmid, 17.05.2024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/>
              <a:t>Volmar Schmid, 17.05.2024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/>
              <a:t>Volmar Schmid, 17.05.2024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CH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/>
              <a:t>Volmar Schmid, 17.05.2024</a:t>
            </a:r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3" name="Rectangle 7"/>
          <p:cNvSpPr>
            <a:spLocks noChangeArrowheads="1"/>
          </p:cNvSpPr>
          <p:nvPr/>
        </p:nvSpPr>
        <p:spPr bwMode="gray">
          <a:xfrm>
            <a:off x="635000" y="657225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de-CH" sz="2400"/>
          </a:p>
        </p:txBody>
      </p:sp>
      <p:sp>
        <p:nvSpPr>
          <p:cNvPr id="80904" name="Rectangle 8"/>
          <p:cNvSpPr>
            <a:spLocks noChangeArrowheads="1"/>
          </p:cNvSpPr>
          <p:nvPr/>
        </p:nvSpPr>
        <p:spPr bwMode="gray">
          <a:xfrm>
            <a:off x="395288" y="1341438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de-CH" sz="2400"/>
          </a:p>
        </p:txBody>
      </p:sp>
      <p:sp>
        <p:nvSpPr>
          <p:cNvPr id="1028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214313"/>
            <a:ext cx="7793037" cy="98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CH"/>
              <a:t>Titelmasterformat durch Klicken bearbeiten</a:t>
            </a:r>
          </a:p>
        </p:txBody>
      </p:sp>
      <p:sp>
        <p:nvSpPr>
          <p:cNvPr id="1029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/>
              <a:t>Textmasterformate durch Klicken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80907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8090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de-CH"/>
              <a:t>Volmar Schmid, 17.05.2024</a:t>
            </a:r>
          </a:p>
        </p:txBody>
      </p:sp>
      <p:sp>
        <p:nvSpPr>
          <p:cNvPr id="80912" name="Text Box 16"/>
          <p:cNvSpPr txBox="1">
            <a:spLocks noChangeArrowheads="1"/>
          </p:cNvSpPr>
          <p:nvPr userDrawn="1"/>
        </p:nvSpPr>
        <p:spPr bwMode="auto">
          <a:xfrm>
            <a:off x="8639175" y="0"/>
            <a:ext cx="5048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fld id="{F1B7D093-12EF-4E27-AD1C-CBDB99D8F6EF}" type="slidenum">
              <a:rPr lang="de-CH" sz="1200"/>
              <a:pPr>
                <a:defRPr/>
              </a:pPr>
              <a:t>‹Nr.›</a:t>
            </a:fld>
            <a:endParaRPr lang="de-CH" sz="1200"/>
          </a:p>
        </p:txBody>
      </p:sp>
      <p:pic>
        <p:nvPicPr>
          <p:cNvPr id="1033" name="Picture 18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31750"/>
            <a:ext cx="1042988" cy="94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34" name="Group 19"/>
          <p:cNvGrpSpPr>
            <a:grpSpLocks/>
          </p:cNvGrpSpPr>
          <p:nvPr userDrawn="1"/>
        </p:nvGrpSpPr>
        <p:grpSpPr bwMode="auto">
          <a:xfrm>
            <a:off x="8723313" y="6437313"/>
            <a:ext cx="457200" cy="447675"/>
            <a:chOff x="5017" y="1253"/>
            <a:chExt cx="720" cy="704"/>
          </a:xfrm>
        </p:grpSpPr>
        <p:sp>
          <p:nvSpPr>
            <p:cNvPr id="80916" name="AutoShape 20"/>
            <p:cNvSpPr>
              <a:spLocks noChangeAspect="1" noChangeArrowheads="1"/>
            </p:cNvSpPr>
            <p:nvPr/>
          </p:nvSpPr>
          <p:spPr bwMode="auto">
            <a:xfrm rot="-5400000">
              <a:off x="5016" y="1254"/>
              <a:ext cx="704" cy="702"/>
            </a:xfrm>
            <a:prstGeom prst="rtTriangle">
              <a:avLst/>
            </a:prstGeom>
            <a:solidFill>
              <a:srgbClr val="000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CH"/>
            </a:p>
          </p:txBody>
        </p:sp>
        <p:sp>
          <p:nvSpPr>
            <p:cNvPr id="80917" name="Text Box 21"/>
            <p:cNvSpPr txBox="1">
              <a:spLocks noChangeArrowheads="1"/>
            </p:cNvSpPr>
            <p:nvPr/>
          </p:nvSpPr>
          <p:spPr bwMode="auto">
            <a:xfrm>
              <a:off x="5377" y="1598"/>
              <a:ext cx="360" cy="359"/>
            </a:xfrm>
            <a:prstGeom prst="rect">
              <a:avLst/>
            </a:prstGeom>
            <a:solidFill>
              <a:srgbClr val="000080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>
                <a:defRPr/>
              </a:pPr>
              <a:r>
                <a:rPr lang="de-CH" sz="1200" b="1">
                  <a:solidFill>
                    <a:schemeClr val="bg1"/>
                  </a:solidFill>
                  <a:latin typeface="Arial" charset="0"/>
                </a:rPr>
                <a:t>VS</a:t>
              </a:r>
              <a:endParaRPr lang="de-DE" sz="1800">
                <a:solidFill>
                  <a:schemeClr val="bg1"/>
                </a:solidFill>
                <a:latin typeface="Arial" charset="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p:transition spd="med">
    <p:fade/>
  </p:transition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jpe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jpeg"/><Relationship Id="rId9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pn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ir-walser.ch/" TargetMode="External"/><Relationship Id="rId7" Type="http://schemas.openxmlformats.org/officeDocument/2006/relationships/image" Target="../media/image2.png"/><Relationship Id="rId2" Type="http://schemas.openxmlformats.org/officeDocument/2006/relationships/hyperlink" Target="http://www.walser-alps.eu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alsermuseum.ch/" TargetMode="External"/><Relationship Id="rId5" Type="http://schemas.openxmlformats.org/officeDocument/2006/relationships/hyperlink" Target="http://www.walser-dati.it/" TargetMode="External"/><Relationship Id="rId4" Type="http://schemas.openxmlformats.org/officeDocument/2006/relationships/hyperlink" Target="http://www.walserverein-gr.ch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http://www.walliserdialekt.ch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de-CH" sz="5400" b="1"/>
              <a:t>Die Walser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5648325" cy="1752600"/>
          </a:xfrm>
        </p:spPr>
        <p:txBody>
          <a:bodyPr/>
          <a:lstStyle/>
          <a:p>
            <a:pPr algn="l" eaLnBrk="1" hangingPunct="1"/>
            <a:r>
              <a:rPr lang="de-CH" sz="4400" dirty="0"/>
              <a:t>Erstellt durch:</a:t>
            </a:r>
          </a:p>
          <a:p>
            <a:pPr algn="r" eaLnBrk="1" hangingPunct="1"/>
            <a:r>
              <a:rPr lang="de-CH" sz="2000" dirty="0"/>
              <a:t>Volmar Schmid, </a:t>
            </a:r>
            <a:r>
              <a:rPr lang="de-CH" sz="2000" dirty="0" err="1"/>
              <a:t>Furkastrasse</a:t>
            </a:r>
            <a:r>
              <a:rPr lang="de-CH" sz="2000" dirty="0"/>
              <a:t> 26, 3900 Brig +4179 753 49 84; volmar.schmid@bluewin.ch </a:t>
            </a:r>
            <a:endParaRPr lang="de-DE" sz="2000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323235A8-0023-2904-E422-6BA43EDEB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Volmar Schmid, 17.05.2024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2DD8079-CCB0-2A40-7B29-EE3DD0DE87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2280" y="333292"/>
            <a:ext cx="1543265" cy="119079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sz="3200" b="1"/>
              <a:t>Das Wallis zur Zeit der Walserwanderung (13. Jh.)</a:t>
            </a:r>
          </a:p>
        </p:txBody>
      </p:sp>
      <p:pic>
        <p:nvPicPr>
          <p:cNvPr id="110597" name="Picture 5" descr="Wallis um 13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1773238"/>
            <a:ext cx="4032250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8" name="Text Box 6"/>
          <p:cNvSpPr txBox="1">
            <a:spLocks noChangeArrowheads="1"/>
          </p:cNvSpPr>
          <p:nvPr/>
        </p:nvSpPr>
        <p:spPr bwMode="auto">
          <a:xfrm>
            <a:off x="4787900" y="1773238"/>
            <a:ext cx="4356100" cy="614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de-CH" sz="1800">
                <a:solidFill>
                  <a:schemeClr val="folHlink"/>
                </a:solidFill>
              </a:rPr>
              <a:t> </a:t>
            </a:r>
            <a:r>
              <a:rPr lang="de-CH" sz="1800" b="1">
                <a:solidFill>
                  <a:schemeClr val="folHlink"/>
                </a:solidFill>
              </a:rPr>
              <a:t>Herrschaft des Bischofs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de-CH" sz="1800" b="1">
                <a:solidFill>
                  <a:schemeClr val="folHlink"/>
                </a:solidFill>
              </a:rPr>
              <a:t> Feudalherren (insbesondere):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de-CH" sz="1800" b="1">
                <a:solidFill>
                  <a:schemeClr val="folHlink"/>
                </a:solidFill>
              </a:rPr>
              <a:t> </a:t>
            </a:r>
            <a:r>
              <a:rPr lang="de-CH" sz="1800">
                <a:solidFill>
                  <a:schemeClr val="folHlink"/>
                </a:solidFill>
              </a:rPr>
              <a:t>Grafen von Castello (Pellanza)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de-CH" sz="1800">
                <a:solidFill>
                  <a:schemeClr val="folHlink"/>
                </a:solidFill>
              </a:rPr>
              <a:t> Biandrate (Visp, Anzasca, Sesia)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de-CH" sz="1800">
                <a:solidFill>
                  <a:schemeClr val="folHlink"/>
                </a:solidFill>
              </a:rPr>
              <a:t> Mancapane (Mörel)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de-CH" sz="1800">
                <a:solidFill>
                  <a:schemeClr val="folHlink"/>
                </a:solidFill>
              </a:rPr>
              <a:t> Ornavasso (Naters, Goms, Ernen)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de-CH" sz="1800">
                <a:solidFill>
                  <a:schemeClr val="folHlink"/>
                </a:solidFill>
              </a:rPr>
              <a:t> Rodis (Pomatt, Ernen)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de-CH" sz="1800">
                <a:solidFill>
                  <a:schemeClr val="folHlink"/>
                </a:solidFill>
              </a:rPr>
              <a:t> Manegoldi (z.B. de Saxo Naters)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de-CH" sz="1800">
                <a:solidFill>
                  <a:schemeClr val="folHlink"/>
                </a:solidFill>
              </a:rPr>
              <a:t> </a:t>
            </a:r>
            <a:r>
              <a:rPr lang="de-CH" sz="1800" b="1">
                <a:solidFill>
                  <a:schemeClr val="folHlink"/>
                </a:solidFill>
              </a:rPr>
              <a:t>Stellung der Bauern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de-CH" sz="1800">
                <a:solidFill>
                  <a:schemeClr val="folHlink"/>
                </a:solidFill>
              </a:rPr>
              <a:t> wenig freie Bauern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de-CH" sz="1800">
                <a:solidFill>
                  <a:schemeClr val="folHlink"/>
                </a:solidFill>
              </a:rPr>
              <a:t> Hörige</a:t>
            </a:r>
          </a:p>
          <a:p>
            <a:pPr lvl="1">
              <a:spcBef>
                <a:spcPct val="50000"/>
              </a:spcBef>
              <a:buFontTx/>
              <a:buChar char="•"/>
            </a:pPr>
            <a:endParaRPr lang="de-CH" sz="1800">
              <a:solidFill>
                <a:schemeClr val="folHlink"/>
              </a:solidFill>
            </a:endParaRPr>
          </a:p>
          <a:p>
            <a:pPr lvl="1">
              <a:spcBef>
                <a:spcPct val="50000"/>
              </a:spcBef>
              <a:buFontTx/>
              <a:buChar char="•"/>
            </a:pPr>
            <a:endParaRPr lang="de-CH" sz="1800">
              <a:solidFill>
                <a:schemeClr val="folHlink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</a:pPr>
            <a:endParaRPr lang="de-CH" sz="1800" b="1">
              <a:solidFill>
                <a:schemeClr val="folHlink"/>
              </a:solidFill>
            </a:endParaRPr>
          </a:p>
          <a:p>
            <a:pPr lvl="1">
              <a:spcBef>
                <a:spcPct val="50000"/>
              </a:spcBef>
              <a:buFontTx/>
              <a:buChar char="•"/>
            </a:pPr>
            <a:endParaRPr lang="de-DE" sz="1800" b="1">
              <a:solidFill>
                <a:schemeClr val="folHlink"/>
              </a:solidFill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695399E-C8AC-C161-662A-C61228B92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Volmar Schmid, 17.05.2024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3F1A8B8-E7FC-3B62-17A7-3A9A3220A9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6243638"/>
            <a:ext cx="555609" cy="42871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0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05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105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1105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1105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1105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1105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1105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1105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1105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65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1105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1105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50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1105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1105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4500"/>
                            </p:stCondLst>
                            <p:childTnLst>
                              <p:par>
                                <p:cTn id="40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3000" fill="hold"/>
                                        <p:tgtEl>
                                          <p:spTgt spid="1105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1105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8500"/>
                            </p:stCondLst>
                            <p:childTnLst>
                              <p:par>
                                <p:cTn id="45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0" fill="hold"/>
                                        <p:tgtEl>
                                          <p:spTgt spid="1105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0" fill="hold"/>
                                        <p:tgtEl>
                                          <p:spTgt spid="1105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2500"/>
                            </p:stCondLst>
                            <p:childTnLst>
                              <p:par>
                                <p:cTn id="50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3000" fill="hold"/>
                                        <p:tgtEl>
                                          <p:spTgt spid="1105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3000" fill="hold"/>
                                        <p:tgtEl>
                                          <p:spTgt spid="1105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6500"/>
                            </p:stCondLst>
                            <p:childTnLst>
                              <p:par>
                                <p:cTn id="55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3000" fill="hold"/>
                                        <p:tgtEl>
                                          <p:spTgt spid="11059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3000" fill="hold"/>
                                        <p:tgtEl>
                                          <p:spTgt spid="11059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500"/>
                            </p:stCondLst>
                            <p:childTnLst>
                              <p:par>
                                <p:cTn id="60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3000" fill="hold"/>
                                        <p:tgtEl>
                                          <p:spTgt spid="11059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3000" fill="hold"/>
                                        <p:tgtEl>
                                          <p:spTgt spid="11059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8" grpId="0" build="p" bldLvl="2" advAuto="100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sz="3600" b="1"/>
              <a:t>Gründe der Walserwanderungen</a:t>
            </a:r>
          </a:p>
        </p:txBody>
      </p:sp>
      <p:sp>
        <p:nvSpPr>
          <p:cNvPr id="111622" name="Text Box 6"/>
          <p:cNvSpPr txBox="1">
            <a:spLocks noChangeArrowheads="1"/>
          </p:cNvSpPr>
          <p:nvPr/>
        </p:nvSpPr>
        <p:spPr bwMode="auto">
          <a:xfrm>
            <a:off x="4284663" y="1916113"/>
            <a:ext cx="46799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de-CH" sz="1800">
                <a:solidFill>
                  <a:schemeClr val="folHlink"/>
                </a:solidFill>
              </a:rPr>
              <a:t> </a:t>
            </a:r>
            <a:r>
              <a:rPr lang="de-CH" sz="1800" b="1">
                <a:solidFill>
                  <a:schemeClr val="folHlink"/>
                </a:solidFill>
              </a:rPr>
              <a:t>Klima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de-CH" sz="1800" b="1">
                <a:solidFill>
                  <a:schemeClr val="folHlink"/>
                </a:solidFill>
              </a:rPr>
              <a:t> Trockenheit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de-CH" sz="1800" b="1">
                <a:solidFill>
                  <a:schemeClr val="folHlink"/>
                </a:solidFill>
              </a:rPr>
              <a:t> Überbevölkerung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de-CH" sz="1800" b="1">
                <a:solidFill>
                  <a:schemeClr val="folHlink"/>
                </a:solidFill>
              </a:rPr>
              <a:t> Verfügbarkeit der Kommunikationen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de-CH" sz="1800" b="1">
                <a:solidFill>
                  <a:schemeClr val="folHlink"/>
                </a:solidFill>
              </a:rPr>
              <a:t> Fertigkeiten der Walliser </a:t>
            </a:r>
            <a:r>
              <a:rPr lang="de-CH" sz="1800">
                <a:solidFill>
                  <a:schemeClr val="folHlink"/>
                </a:solidFill>
              </a:rPr>
              <a:t>(Roden,                  </a:t>
            </a:r>
          </a:p>
          <a:p>
            <a:pPr>
              <a:spcBef>
                <a:spcPct val="50000"/>
              </a:spcBef>
            </a:pPr>
            <a:r>
              <a:rPr lang="de-CH" sz="1800">
                <a:solidFill>
                  <a:schemeClr val="folHlink"/>
                </a:solidFill>
              </a:rPr>
              <a:t>  Wasserleitungsbau, Alpbewirtschaftung)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de-CH" sz="1800" b="1">
                <a:solidFill>
                  <a:schemeClr val="folHlink"/>
                </a:solidFill>
              </a:rPr>
              <a:t> Siedlungspolitik der Feudalherren  = Kolonistenrecht  </a:t>
            </a:r>
            <a:r>
              <a:rPr lang="de-CH" sz="1800">
                <a:solidFill>
                  <a:schemeClr val="folHlink"/>
                </a:solidFill>
              </a:rPr>
              <a:t>(z.B. Rodis oder Herren von Vaz)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de-CH" sz="1800">
                <a:solidFill>
                  <a:schemeClr val="folHlink"/>
                </a:solidFill>
              </a:rPr>
              <a:t> </a:t>
            </a:r>
            <a:r>
              <a:rPr lang="de-CH" sz="1800" b="1">
                <a:solidFill>
                  <a:schemeClr val="folHlink"/>
                </a:solidFill>
              </a:rPr>
              <a:t>Auswanderung zwecks Bewahrung der eigenen Freiheiten = tradiertes Recht </a:t>
            </a:r>
            <a:r>
              <a:rPr lang="de-CH" sz="1800">
                <a:solidFill>
                  <a:schemeClr val="folHlink"/>
                </a:solidFill>
              </a:rPr>
              <a:t>(z.B. Pomatt)</a:t>
            </a:r>
          </a:p>
          <a:p>
            <a:pPr lvl="1">
              <a:spcBef>
                <a:spcPct val="50000"/>
              </a:spcBef>
              <a:buFontTx/>
              <a:buChar char="•"/>
            </a:pPr>
            <a:endParaRPr lang="de-DE" sz="1800">
              <a:solidFill>
                <a:schemeClr val="folHlink"/>
              </a:solidFill>
            </a:endParaRPr>
          </a:p>
        </p:txBody>
      </p:sp>
      <p:pic>
        <p:nvPicPr>
          <p:cNvPr id="1126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1412875"/>
            <a:ext cx="2879725" cy="502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655443F-5D63-69C4-C7F5-0B50E8C0E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Volmar Schmid, 17.05.2024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453C6DD-D290-7E63-A091-775D4F6823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6243638"/>
            <a:ext cx="555609" cy="42871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16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16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116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116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116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116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116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116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116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116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116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116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100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116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116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4500"/>
                            </p:stCondLst>
                            <p:childTnLst>
                              <p:par>
                                <p:cTn id="40" presetID="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116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116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22" grpId="0" build="p" advAuto="150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sz="3600" b="1"/>
              <a:t>Das „Walserrecht“ </a:t>
            </a:r>
            <a:r>
              <a:rPr lang="de-CH" sz="2800" b="1">
                <a:solidFill>
                  <a:srgbClr val="FF0000"/>
                </a:solidFill>
              </a:rPr>
              <a:t>„Allzit fri Walser“</a:t>
            </a:r>
            <a:endParaRPr lang="de-DE" sz="3600" b="1">
              <a:solidFill>
                <a:srgbClr val="FF0000"/>
              </a:solidFill>
            </a:endParaRPr>
          </a:p>
        </p:txBody>
      </p:sp>
      <p:sp>
        <p:nvSpPr>
          <p:cNvPr id="172037" name="Text Box 5"/>
          <p:cNvSpPr txBox="1">
            <a:spLocks noChangeArrowheads="1"/>
          </p:cNvSpPr>
          <p:nvPr/>
        </p:nvSpPr>
        <p:spPr bwMode="auto">
          <a:xfrm>
            <a:off x="4284663" y="1916113"/>
            <a:ext cx="4679950" cy="243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de-CH" sz="1800">
                <a:solidFill>
                  <a:schemeClr val="folHlink"/>
                </a:solidFill>
              </a:rPr>
              <a:t> </a:t>
            </a:r>
            <a:r>
              <a:rPr lang="de-CH" sz="1800" b="1">
                <a:solidFill>
                  <a:schemeClr val="folHlink"/>
                </a:solidFill>
              </a:rPr>
              <a:t>Schirm und Schutz des Grundherrn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de-CH" sz="1800" b="1">
                <a:solidFill>
                  <a:schemeClr val="folHlink"/>
                </a:solidFill>
              </a:rPr>
              <a:t> persönliche Freiheit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de-CH" sz="1800" b="1">
                <a:solidFill>
                  <a:schemeClr val="folHlink"/>
                </a:solidFill>
              </a:rPr>
              <a:t> freie Erbleihe (Realteilung)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de-CH" sz="1800" b="1">
                <a:solidFill>
                  <a:schemeClr val="folHlink"/>
                </a:solidFill>
              </a:rPr>
              <a:t> niedere Gerichtsbarkeit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de-CH" sz="1800" b="1">
                <a:solidFill>
                  <a:schemeClr val="folHlink"/>
                </a:solidFill>
              </a:rPr>
              <a:t> selbstverwalteten Gemeinde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de-CH" sz="1800" b="1">
                <a:solidFill>
                  <a:schemeClr val="folHlink"/>
                </a:solidFill>
              </a:rPr>
              <a:t> leisten als Freie Waffendienst</a:t>
            </a:r>
            <a:endParaRPr lang="de-DE" sz="1800">
              <a:solidFill>
                <a:schemeClr val="folHlink"/>
              </a:solidFill>
            </a:endParaRPr>
          </a:p>
        </p:txBody>
      </p:sp>
      <p:sp>
        <p:nvSpPr>
          <p:cNvPr id="172038" name="Text Box 6"/>
          <p:cNvSpPr txBox="1">
            <a:spLocks noChangeArrowheads="1"/>
          </p:cNvSpPr>
          <p:nvPr/>
        </p:nvSpPr>
        <p:spPr bwMode="auto">
          <a:xfrm>
            <a:off x="1331913" y="5157788"/>
            <a:ext cx="7812087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CH" sz="2400" b="1">
                <a:solidFill>
                  <a:schemeClr val="folHlink"/>
                </a:solidFill>
              </a:rPr>
              <a:t>Daraus folgt: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de-CH" sz="2400" b="1">
                <a:solidFill>
                  <a:schemeClr val="folHlink"/>
                </a:solidFill>
              </a:rPr>
              <a:t> gewaltige Differenz zu den Nachbarn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de-CH" sz="2400" b="1">
                <a:solidFill>
                  <a:schemeClr val="folHlink"/>
                </a:solidFill>
              </a:rPr>
              <a:t> der Begriff „Freie Walser“</a:t>
            </a:r>
            <a:endParaRPr lang="de-DE" sz="2400" b="1">
              <a:solidFill>
                <a:schemeClr val="folHlink"/>
              </a:solidFill>
            </a:endParaRPr>
          </a:p>
        </p:txBody>
      </p:sp>
      <p:pic>
        <p:nvPicPr>
          <p:cNvPr id="17203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2060575"/>
            <a:ext cx="320040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4043783-3464-ACF2-2E2F-63231F235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40152" y="6253163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de-CH" dirty="0"/>
              <a:t>Volmar Schmid, 17.05.2024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08F9EA6-0686-0C0A-EDC6-13B79C3126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6243638"/>
            <a:ext cx="555609" cy="42871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72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72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720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720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720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720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720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720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20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20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720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720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100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720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720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4500"/>
                            </p:stCondLst>
                            <p:childTnLst>
                              <p:par>
                                <p:cTn id="40" presetID="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720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720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8000"/>
                            </p:stCondLst>
                            <p:childTnLst>
                              <p:par>
                                <p:cTn id="45" presetID="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720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720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1500"/>
                            </p:stCondLst>
                            <p:childTnLst>
                              <p:par>
                                <p:cTn id="5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2000"/>
                                        <p:tgtEl>
                                          <p:spTgt spid="172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037" grpId="0" build="p" advAuto="1500"/>
      <p:bldP spid="172038" grpId="0" build="p" advAuto="150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CH" sz="3200" b="1"/>
              <a:t>Wo liessen sich die Walser nieder?</a:t>
            </a:r>
            <a:endParaRPr lang="de-DE" sz="3200" b="1"/>
          </a:p>
        </p:txBody>
      </p:sp>
      <p:pic>
        <p:nvPicPr>
          <p:cNvPr id="174087" name="Picture 7" descr="Walseralp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3" y="1458913"/>
            <a:ext cx="6330951" cy="539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088" name="Text Box 8"/>
          <p:cNvSpPr txBox="1">
            <a:spLocks noChangeArrowheads="1"/>
          </p:cNvSpPr>
          <p:nvPr/>
        </p:nvSpPr>
        <p:spPr bwMode="auto">
          <a:xfrm>
            <a:off x="6443663" y="1412875"/>
            <a:ext cx="252095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de-CH" sz="1800">
                <a:solidFill>
                  <a:schemeClr val="folHlink"/>
                </a:solidFill>
              </a:rPr>
              <a:t> </a:t>
            </a:r>
            <a:r>
              <a:rPr lang="de-CH" sz="1800" b="1">
                <a:solidFill>
                  <a:schemeClr val="folHlink"/>
                </a:solidFill>
              </a:rPr>
              <a:t>immer in den höchsten Talstufen (1200  - 2100 z.B. Davos, Schanfigg etc)</a:t>
            </a:r>
          </a:p>
        </p:txBody>
      </p:sp>
      <p:sp>
        <p:nvSpPr>
          <p:cNvPr id="174089" name="Oval 9"/>
          <p:cNvSpPr>
            <a:spLocks noChangeArrowheads="1"/>
          </p:cNvSpPr>
          <p:nvPr/>
        </p:nvSpPr>
        <p:spPr bwMode="auto">
          <a:xfrm rot="-1001955">
            <a:off x="4932363" y="4724400"/>
            <a:ext cx="288925" cy="360363"/>
          </a:xfrm>
          <a:prstGeom prst="ellipse">
            <a:avLst/>
          </a:prstGeom>
          <a:solidFill>
            <a:srgbClr val="FEB602">
              <a:alpha val="2313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174090" name="Oval 10"/>
          <p:cNvSpPr>
            <a:spLocks noChangeArrowheads="1"/>
          </p:cNvSpPr>
          <p:nvPr/>
        </p:nvSpPr>
        <p:spPr bwMode="auto">
          <a:xfrm rot="-1001955">
            <a:off x="4572000" y="4724400"/>
            <a:ext cx="215900" cy="288925"/>
          </a:xfrm>
          <a:prstGeom prst="ellipse">
            <a:avLst/>
          </a:prstGeom>
          <a:solidFill>
            <a:srgbClr val="FEB602">
              <a:alpha val="2313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174091" name="Text Box 11"/>
          <p:cNvSpPr txBox="1">
            <a:spLocks noChangeArrowheads="1"/>
          </p:cNvSpPr>
          <p:nvPr/>
        </p:nvSpPr>
        <p:spPr bwMode="auto">
          <a:xfrm>
            <a:off x="6443663" y="2924175"/>
            <a:ext cx="25209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de-CH" sz="1800">
                <a:solidFill>
                  <a:schemeClr val="folHlink"/>
                </a:solidFill>
              </a:rPr>
              <a:t> </a:t>
            </a:r>
            <a:r>
              <a:rPr lang="de-CH" sz="1800" b="1">
                <a:solidFill>
                  <a:schemeClr val="folHlink"/>
                </a:solidFill>
              </a:rPr>
              <a:t>über die Pässe in das nachbarliche Hochtal (Gressoney,  Haslital)</a:t>
            </a:r>
          </a:p>
        </p:txBody>
      </p:sp>
      <p:sp>
        <p:nvSpPr>
          <p:cNvPr id="174092" name="Oval 12"/>
          <p:cNvSpPr>
            <a:spLocks noChangeArrowheads="1"/>
          </p:cNvSpPr>
          <p:nvPr/>
        </p:nvSpPr>
        <p:spPr bwMode="auto">
          <a:xfrm rot="-1001955">
            <a:off x="0" y="5805488"/>
            <a:ext cx="215900" cy="288925"/>
          </a:xfrm>
          <a:prstGeom prst="ellipse">
            <a:avLst/>
          </a:prstGeom>
          <a:solidFill>
            <a:srgbClr val="FEB602">
              <a:alpha val="2313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174093" name="Oval 13"/>
          <p:cNvSpPr>
            <a:spLocks noChangeArrowheads="1"/>
          </p:cNvSpPr>
          <p:nvPr/>
        </p:nvSpPr>
        <p:spPr bwMode="auto">
          <a:xfrm rot="-1001955">
            <a:off x="323850" y="5805488"/>
            <a:ext cx="215900" cy="288925"/>
          </a:xfrm>
          <a:prstGeom prst="ellipse">
            <a:avLst/>
          </a:prstGeom>
          <a:solidFill>
            <a:srgbClr val="FEB602">
              <a:alpha val="2313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174094" name="Oval 14"/>
          <p:cNvSpPr>
            <a:spLocks noChangeArrowheads="1"/>
          </p:cNvSpPr>
          <p:nvPr/>
        </p:nvSpPr>
        <p:spPr bwMode="auto">
          <a:xfrm rot="-1001955">
            <a:off x="468313" y="5949950"/>
            <a:ext cx="215900" cy="288925"/>
          </a:xfrm>
          <a:prstGeom prst="ellipse">
            <a:avLst/>
          </a:prstGeom>
          <a:solidFill>
            <a:srgbClr val="FEB602">
              <a:alpha val="2313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174095" name="Oval 15"/>
          <p:cNvSpPr>
            <a:spLocks noChangeArrowheads="1"/>
          </p:cNvSpPr>
          <p:nvPr/>
        </p:nvSpPr>
        <p:spPr bwMode="auto">
          <a:xfrm rot="-1001955">
            <a:off x="900113" y="5805488"/>
            <a:ext cx="215900" cy="288925"/>
          </a:xfrm>
          <a:prstGeom prst="ellipse">
            <a:avLst/>
          </a:prstGeom>
          <a:solidFill>
            <a:srgbClr val="FEB602">
              <a:alpha val="2313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174096" name="Oval 16"/>
          <p:cNvSpPr>
            <a:spLocks noChangeArrowheads="1"/>
          </p:cNvSpPr>
          <p:nvPr/>
        </p:nvSpPr>
        <p:spPr bwMode="auto">
          <a:xfrm rot="-1001955">
            <a:off x="2051050" y="5084763"/>
            <a:ext cx="215900" cy="288925"/>
          </a:xfrm>
          <a:prstGeom prst="ellipse">
            <a:avLst/>
          </a:prstGeom>
          <a:solidFill>
            <a:srgbClr val="FEB602">
              <a:alpha val="2313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174097" name="Oval 17"/>
          <p:cNvSpPr>
            <a:spLocks noChangeArrowheads="1"/>
          </p:cNvSpPr>
          <p:nvPr/>
        </p:nvSpPr>
        <p:spPr bwMode="auto">
          <a:xfrm rot="-1001955">
            <a:off x="2411413" y="4508500"/>
            <a:ext cx="215900" cy="288925"/>
          </a:xfrm>
          <a:prstGeom prst="ellipse">
            <a:avLst/>
          </a:prstGeom>
          <a:solidFill>
            <a:srgbClr val="FEB602">
              <a:alpha val="2313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174098" name="Oval 18"/>
          <p:cNvSpPr>
            <a:spLocks noChangeArrowheads="1"/>
          </p:cNvSpPr>
          <p:nvPr/>
        </p:nvSpPr>
        <p:spPr bwMode="auto">
          <a:xfrm rot="-1001955">
            <a:off x="2051050" y="4149725"/>
            <a:ext cx="215900" cy="288925"/>
          </a:xfrm>
          <a:prstGeom prst="ellipse">
            <a:avLst/>
          </a:prstGeom>
          <a:solidFill>
            <a:srgbClr val="FEB602">
              <a:alpha val="2313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174099" name="Oval 19"/>
          <p:cNvSpPr>
            <a:spLocks noChangeArrowheads="1"/>
          </p:cNvSpPr>
          <p:nvPr/>
        </p:nvSpPr>
        <p:spPr bwMode="auto">
          <a:xfrm rot="-1001955">
            <a:off x="827088" y="4221163"/>
            <a:ext cx="215900" cy="288925"/>
          </a:xfrm>
          <a:prstGeom prst="ellipse">
            <a:avLst/>
          </a:prstGeom>
          <a:solidFill>
            <a:srgbClr val="FEB602">
              <a:alpha val="2313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174100" name="Text Box 20"/>
          <p:cNvSpPr txBox="1">
            <a:spLocks noChangeArrowheads="1"/>
          </p:cNvSpPr>
          <p:nvPr/>
        </p:nvSpPr>
        <p:spPr bwMode="auto">
          <a:xfrm>
            <a:off x="6443663" y="4149725"/>
            <a:ext cx="25209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de-CH" sz="1800">
                <a:solidFill>
                  <a:schemeClr val="folHlink"/>
                </a:solidFill>
              </a:rPr>
              <a:t> </a:t>
            </a:r>
            <a:r>
              <a:rPr lang="de-CH" sz="1800" b="1">
                <a:solidFill>
                  <a:schemeClr val="folHlink"/>
                </a:solidFill>
              </a:rPr>
              <a:t>als Ansiedler von Feudalherren (z.B. Rheintal)</a:t>
            </a:r>
          </a:p>
        </p:txBody>
      </p:sp>
      <p:sp>
        <p:nvSpPr>
          <p:cNvPr id="174101" name="Oval 21"/>
          <p:cNvSpPr>
            <a:spLocks noChangeArrowheads="1"/>
          </p:cNvSpPr>
          <p:nvPr/>
        </p:nvSpPr>
        <p:spPr bwMode="auto">
          <a:xfrm rot="-1001955">
            <a:off x="3492500" y="4652963"/>
            <a:ext cx="215900" cy="288925"/>
          </a:xfrm>
          <a:prstGeom prst="ellipse">
            <a:avLst/>
          </a:prstGeom>
          <a:solidFill>
            <a:srgbClr val="FEB602">
              <a:alpha val="2313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174102" name="Oval 22"/>
          <p:cNvSpPr>
            <a:spLocks noChangeArrowheads="1"/>
          </p:cNvSpPr>
          <p:nvPr/>
        </p:nvSpPr>
        <p:spPr bwMode="auto">
          <a:xfrm rot="-1001955">
            <a:off x="4427538" y="4149725"/>
            <a:ext cx="215900" cy="288925"/>
          </a:xfrm>
          <a:prstGeom prst="ellipse">
            <a:avLst/>
          </a:prstGeom>
          <a:solidFill>
            <a:srgbClr val="FEB602">
              <a:alpha val="2313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174103" name="Oval 23"/>
          <p:cNvSpPr>
            <a:spLocks noChangeArrowheads="1"/>
          </p:cNvSpPr>
          <p:nvPr/>
        </p:nvSpPr>
        <p:spPr bwMode="auto">
          <a:xfrm rot="-1001955">
            <a:off x="5580063" y="3141663"/>
            <a:ext cx="215900" cy="288925"/>
          </a:xfrm>
          <a:prstGeom prst="ellipse">
            <a:avLst/>
          </a:prstGeom>
          <a:solidFill>
            <a:srgbClr val="FEB602">
              <a:alpha val="2313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174104" name="Text Box 24"/>
          <p:cNvSpPr txBox="1">
            <a:spLocks noChangeArrowheads="1"/>
          </p:cNvSpPr>
          <p:nvPr/>
        </p:nvSpPr>
        <p:spPr bwMode="auto">
          <a:xfrm>
            <a:off x="6443663" y="5229225"/>
            <a:ext cx="25209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de-CH" sz="1800">
                <a:solidFill>
                  <a:schemeClr val="folHlink"/>
                </a:solidFill>
              </a:rPr>
              <a:t> </a:t>
            </a:r>
            <a:r>
              <a:rPr lang="de-CH" sz="1800" b="1">
                <a:solidFill>
                  <a:schemeClr val="folHlink"/>
                </a:solidFill>
              </a:rPr>
              <a:t>als Sekudäraus- wanderer älterer Walsersiedlungen (z.B. Mittelberg)</a:t>
            </a:r>
          </a:p>
        </p:txBody>
      </p:sp>
      <p:sp>
        <p:nvSpPr>
          <p:cNvPr id="174105" name="Oval 25"/>
          <p:cNvSpPr>
            <a:spLocks noChangeArrowheads="1"/>
          </p:cNvSpPr>
          <p:nvPr/>
        </p:nvSpPr>
        <p:spPr bwMode="auto">
          <a:xfrm rot="-1001955">
            <a:off x="5795963" y="3357563"/>
            <a:ext cx="215900" cy="288925"/>
          </a:xfrm>
          <a:prstGeom prst="ellipse">
            <a:avLst/>
          </a:prstGeom>
          <a:solidFill>
            <a:srgbClr val="FEB602">
              <a:alpha val="2313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174106" name="Oval 26"/>
          <p:cNvSpPr>
            <a:spLocks noChangeArrowheads="1"/>
          </p:cNvSpPr>
          <p:nvPr/>
        </p:nvSpPr>
        <p:spPr bwMode="auto">
          <a:xfrm rot="-1001955">
            <a:off x="5940425" y="2852738"/>
            <a:ext cx="215900" cy="288925"/>
          </a:xfrm>
          <a:prstGeom prst="ellipse">
            <a:avLst/>
          </a:prstGeom>
          <a:solidFill>
            <a:srgbClr val="FEB602">
              <a:alpha val="2313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174107" name="Oval 27"/>
          <p:cNvSpPr>
            <a:spLocks noChangeArrowheads="1"/>
          </p:cNvSpPr>
          <p:nvPr/>
        </p:nvSpPr>
        <p:spPr bwMode="auto">
          <a:xfrm rot="-1001955">
            <a:off x="6084888" y="2420938"/>
            <a:ext cx="215900" cy="288925"/>
          </a:xfrm>
          <a:prstGeom prst="ellipse">
            <a:avLst/>
          </a:prstGeom>
          <a:solidFill>
            <a:srgbClr val="FEB602">
              <a:alpha val="2313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174108" name="Oval 28"/>
          <p:cNvSpPr>
            <a:spLocks noChangeArrowheads="1"/>
          </p:cNvSpPr>
          <p:nvPr/>
        </p:nvSpPr>
        <p:spPr bwMode="auto">
          <a:xfrm rot="-1001955">
            <a:off x="2268538" y="5516563"/>
            <a:ext cx="215900" cy="288925"/>
          </a:xfrm>
          <a:prstGeom prst="ellipse">
            <a:avLst/>
          </a:prstGeom>
          <a:solidFill>
            <a:srgbClr val="FEB602">
              <a:alpha val="2313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174110" name="Oval 30"/>
          <p:cNvSpPr>
            <a:spLocks noChangeArrowheads="1"/>
          </p:cNvSpPr>
          <p:nvPr/>
        </p:nvSpPr>
        <p:spPr bwMode="auto">
          <a:xfrm rot="-1001955">
            <a:off x="2916238" y="4508500"/>
            <a:ext cx="215900" cy="288925"/>
          </a:xfrm>
          <a:prstGeom prst="ellipse">
            <a:avLst/>
          </a:prstGeom>
          <a:solidFill>
            <a:srgbClr val="FEB602">
              <a:alpha val="2313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174111" name="Oval 31"/>
          <p:cNvSpPr>
            <a:spLocks noChangeArrowheads="1"/>
          </p:cNvSpPr>
          <p:nvPr/>
        </p:nvSpPr>
        <p:spPr bwMode="auto">
          <a:xfrm rot="-1001955">
            <a:off x="3708400" y="5229225"/>
            <a:ext cx="215900" cy="288925"/>
          </a:xfrm>
          <a:prstGeom prst="ellipse">
            <a:avLst/>
          </a:prstGeom>
          <a:solidFill>
            <a:srgbClr val="FEB602">
              <a:alpha val="2313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174112" name="Oval 32"/>
          <p:cNvSpPr>
            <a:spLocks noChangeArrowheads="1"/>
          </p:cNvSpPr>
          <p:nvPr/>
        </p:nvSpPr>
        <p:spPr bwMode="auto">
          <a:xfrm rot="-1001955">
            <a:off x="3851275" y="4581525"/>
            <a:ext cx="215900" cy="288925"/>
          </a:xfrm>
          <a:prstGeom prst="ellipse">
            <a:avLst/>
          </a:prstGeom>
          <a:solidFill>
            <a:srgbClr val="FEB602">
              <a:alpha val="2313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174113" name="Oval 33"/>
          <p:cNvSpPr>
            <a:spLocks noChangeArrowheads="1"/>
          </p:cNvSpPr>
          <p:nvPr/>
        </p:nvSpPr>
        <p:spPr bwMode="auto">
          <a:xfrm rot="-1001955">
            <a:off x="4716463" y="5013325"/>
            <a:ext cx="215900" cy="288925"/>
          </a:xfrm>
          <a:prstGeom prst="ellipse">
            <a:avLst/>
          </a:prstGeom>
          <a:solidFill>
            <a:srgbClr val="FEB602">
              <a:alpha val="2313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174114" name="Oval 34"/>
          <p:cNvSpPr>
            <a:spLocks noChangeArrowheads="1"/>
          </p:cNvSpPr>
          <p:nvPr/>
        </p:nvSpPr>
        <p:spPr bwMode="auto">
          <a:xfrm rot="-1001955">
            <a:off x="5292725" y="4149725"/>
            <a:ext cx="215900" cy="288925"/>
          </a:xfrm>
          <a:prstGeom prst="ellipse">
            <a:avLst/>
          </a:prstGeom>
          <a:solidFill>
            <a:srgbClr val="FEB602">
              <a:alpha val="2313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174115" name="Oval 35"/>
          <p:cNvSpPr>
            <a:spLocks noChangeArrowheads="1"/>
          </p:cNvSpPr>
          <p:nvPr/>
        </p:nvSpPr>
        <p:spPr bwMode="auto">
          <a:xfrm rot="-1001955">
            <a:off x="5580063" y="4221163"/>
            <a:ext cx="215900" cy="288925"/>
          </a:xfrm>
          <a:prstGeom prst="ellipse">
            <a:avLst/>
          </a:prstGeom>
          <a:solidFill>
            <a:srgbClr val="FEB602">
              <a:alpha val="2313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174116" name="Oval 36"/>
          <p:cNvSpPr>
            <a:spLocks noChangeArrowheads="1"/>
          </p:cNvSpPr>
          <p:nvPr/>
        </p:nvSpPr>
        <p:spPr bwMode="auto">
          <a:xfrm rot="-1001955">
            <a:off x="5292725" y="4508500"/>
            <a:ext cx="215900" cy="288925"/>
          </a:xfrm>
          <a:prstGeom prst="ellipse">
            <a:avLst/>
          </a:prstGeom>
          <a:solidFill>
            <a:srgbClr val="FEB602">
              <a:alpha val="2313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174117" name="Oval 37"/>
          <p:cNvSpPr>
            <a:spLocks noChangeArrowheads="1"/>
          </p:cNvSpPr>
          <p:nvPr/>
        </p:nvSpPr>
        <p:spPr bwMode="auto">
          <a:xfrm rot="-1001955">
            <a:off x="1403350" y="3644900"/>
            <a:ext cx="215900" cy="288925"/>
          </a:xfrm>
          <a:prstGeom prst="ellipse">
            <a:avLst/>
          </a:prstGeom>
          <a:solidFill>
            <a:srgbClr val="FEB602">
              <a:alpha val="2313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D3FB2A1-BE65-4A7E-412C-C79BA3B83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73776" y="6354762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de-CH" dirty="0"/>
              <a:t>Volmar Schmid, 17.05.2024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2D1F9A0-35AA-AB79-F215-4D55D22850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65006"/>
            <a:ext cx="555609" cy="42871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74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740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740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500"/>
                            </p:stCondLst>
                            <p:childTnLst>
                              <p:par>
                                <p:cTn id="14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74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0"/>
                            </p:stCondLst>
                            <p:childTnLst>
                              <p:par>
                                <p:cTn id="18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2000"/>
                                        <p:tgtEl>
                                          <p:spTgt spid="174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50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74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74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3000"/>
                            </p:stCondLst>
                            <p:childTnLst>
                              <p:par>
                                <p:cTn id="2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2000"/>
                                        <p:tgtEl>
                                          <p:spTgt spid="174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0"/>
                            </p:stCondLst>
                            <p:childTnLst>
                              <p:par>
                                <p:cTn id="3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2000"/>
                                        <p:tgtEl>
                                          <p:spTgt spid="174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000"/>
                            </p:stCondLst>
                            <p:childTnLst>
                              <p:par>
                                <p:cTn id="3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2000"/>
                                        <p:tgtEl>
                                          <p:spTgt spid="174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9000"/>
                            </p:stCondLst>
                            <p:childTnLst>
                              <p:par>
                                <p:cTn id="3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" dur="2000"/>
                                        <p:tgtEl>
                                          <p:spTgt spid="174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1000"/>
                            </p:stCondLst>
                            <p:childTnLst>
                              <p:par>
                                <p:cTn id="4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2000"/>
                                        <p:tgtEl>
                                          <p:spTgt spid="174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3000"/>
                            </p:stCondLst>
                            <p:childTnLst>
                              <p:par>
                                <p:cTn id="4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" dur="2000"/>
                                        <p:tgtEl>
                                          <p:spTgt spid="17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0"/>
                            </p:stCondLst>
                            <p:childTnLst>
                              <p:par>
                                <p:cTn id="5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" dur="2000"/>
                                        <p:tgtEl>
                                          <p:spTgt spid="17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7000"/>
                            </p:stCondLst>
                            <p:childTnLst>
                              <p:par>
                                <p:cTn id="5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7" dur="2000"/>
                                        <p:tgtEl>
                                          <p:spTgt spid="17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9000"/>
                            </p:stCondLst>
                            <p:childTnLst>
                              <p:par>
                                <p:cTn id="59" presetID="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17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17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2500"/>
                            </p:stCondLst>
                            <p:childTnLst>
                              <p:par>
                                <p:cTn id="64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6" dur="2000"/>
                                        <p:tgtEl>
                                          <p:spTgt spid="17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4500"/>
                            </p:stCondLst>
                            <p:childTnLst>
                              <p:par>
                                <p:cTn id="68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0" dur="2000"/>
                                        <p:tgtEl>
                                          <p:spTgt spid="17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6500"/>
                            </p:stCondLst>
                            <p:childTnLst>
                              <p:par>
                                <p:cTn id="72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4" dur="2000"/>
                                        <p:tgtEl>
                                          <p:spTgt spid="17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8500"/>
                            </p:stCondLst>
                            <p:childTnLst>
                              <p:par>
                                <p:cTn id="76" presetID="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2000" fill="hold"/>
                                        <p:tgtEl>
                                          <p:spTgt spid="174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2000" fill="hold"/>
                                        <p:tgtEl>
                                          <p:spTgt spid="174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2000"/>
                            </p:stCondLst>
                            <p:childTnLst>
                              <p:par>
                                <p:cTn id="8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3" dur="2000"/>
                                        <p:tgtEl>
                                          <p:spTgt spid="17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4000"/>
                            </p:stCondLst>
                            <p:childTnLst>
                              <p:par>
                                <p:cTn id="8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7" dur="2000"/>
                                        <p:tgtEl>
                                          <p:spTgt spid="17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6000"/>
                            </p:stCondLst>
                            <p:childTnLst>
                              <p:par>
                                <p:cTn id="8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1" dur="2000"/>
                                        <p:tgtEl>
                                          <p:spTgt spid="17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8000"/>
                            </p:stCondLst>
                            <p:childTnLst>
                              <p:par>
                                <p:cTn id="9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5" dur="2000"/>
                                        <p:tgtEl>
                                          <p:spTgt spid="17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0"/>
                            </p:stCondLst>
                            <p:childTnLst>
                              <p:par>
                                <p:cTn id="9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9" dur="2000"/>
                                        <p:tgtEl>
                                          <p:spTgt spid="17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2000"/>
                            </p:stCondLst>
                            <p:childTnLst>
                              <p:par>
                                <p:cTn id="10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3" dur="2000"/>
                                        <p:tgtEl>
                                          <p:spTgt spid="17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4000"/>
                            </p:stCondLst>
                            <p:childTnLst>
                              <p:par>
                                <p:cTn id="10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7" dur="2000"/>
                                        <p:tgtEl>
                                          <p:spTgt spid="17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6000"/>
                            </p:stCondLst>
                            <p:childTnLst>
                              <p:par>
                                <p:cTn id="10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1" dur="2000"/>
                                        <p:tgtEl>
                                          <p:spTgt spid="174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8000"/>
                            </p:stCondLst>
                            <p:childTnLst>
                              <p:par>
                                <p:cTn id="11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5" dur="2000"/>
                                        <p:tgtEl>
                                          <p:spTgt spid="17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60000"/>
                            </p:stCondLst>
                            <p:childTnLst>
                              <p:par>
                                <p:cTn id="11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9" dur="2000"/>
                                        <p:tgtEl>
                                          <p:spTgt spid="174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2000"/>
                            </p:stCondLst>
                            <p:childTnLst>
                              <p:par>
                                <p:cTn id="12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3" dur="2000"/>
                                        <p:tgtEl>
                                          <p:spTgt spid="17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64000"/>
                            </p:stCondLst>
                            <p:childTnLst>
                              <p:par>
                                <p:cTn id="12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7" dur="2000"/>
                                        <p:tgtEl>
                                          <p:spTgt spid="174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88" grpId="0" build="p" advAuto="1500"/>
      <p:bldP spid="174089" grpId="0" animBg="1"/>
      <p:bldP spid="174090" grpId="0" animBg="1"/>
      <p:bldP spid="174091" grpId="0" build="p" advAuto="1500"/>
      <p:bldP spid="174092" grpId="0" animBg="1"/>
      <p:bldP spid="174093" grpId="0" animBg="1"/>
      <p:bldP spid="174094" grpId="0" animBg="1"/>
      <p:bldP spid="174095" grpId="0" animBg="1"/>
      <p:bldP spid="174096" grpId="0" animBg="1"/>
      <p:bldP spid="174097" grpId="0" animBg="1"/>
      <p:bldP spid="174098" grpId="0" animBg="1"/>
      <p:bldP spid="174099" grpId="0" animBg="1"/>
      <p:bldP spid="174100" grpId="0" build="p" advAuto="1500"/>
      <p:bldP spid="174101" grpId="0" animBg="1"/>
      <p:bldP spid="174102" grpId="0" animBg="1"/>
      <p:bldP spid="174103" grpId="0" animBg="1"/>
      <p:bldP spid="174104" grpId="0" build="p" advAuto="1500"/>
      <p:bldP spid="174105" grpId="0" animBg="1"/>
      <p:bldP spid="174106" grpId="0" animBg="1"/>
      <p:bldP spid="174107" grpId="0" animBg="1"/>
      <p:bldP spid="174108" grpId="0" animBg="1"/>
      <p:bldP spid="174110" grpId="0" animBg="1"/>
      <p:bldP spid="174111" grpId="0" animBg="1"/>
      <p:bldP spid="174112" grpId="0" animBg="1"/>
      <p:bldP spid="174113" grpId="0" animBg="1"/>
      <p:bldP spid="174114" grpId="0" animBg="1"/>
      <p:bldP spid="174115" grpId="0" animBg="1"/>
      <p:bldP spid="174116" grpId="0" animBg="1"/>
      <p:bldP spid="1741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CH" sz="3600" b="1"/>
              <a:t>Die Walserwanderung</a:t>
            </a:r>
            <a:endParaRPr lang="de-DE" sz="3600" b="1"/>
          </a:p>
        </p:txBody>
      </p:sp>
      <p:pic>
        <p:nvPicPr>
          <p:cNvPr id="175111" name="Picture 7" descr="Walserwanderungen Fibicher"/>
          <p:cNvPicPr>
            <a:picLocks noChangeAspect="1" noChangeArrowheads="1"/>
          </p:cNvPicPr>
          <p:nvPr/>
        </p:nvPicPr>
        <p:blipFill>
          <a:blip r:embed="rId3" cstate="print">
            <a:lum bright="-12000" contrast="30000"/>
          </a:blip>
          <a:srcRect/>
          <a:stretch>
            <a:fillRect/>
          </a:stretch>
        </p:blipFill>
        <p:spPr bwMode="auto">
          <a:xfrm>
            <a:off x="1331913" y="1628775"/>
            <a:ext cx="6407150" cy="488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537527ED-3DCA-C04C-BF69-B59B7A646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6237312"/>
            <a:ext cx="552527" cy="495369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70948A8-9D12-824E-7CDE-3B34CA113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Volmar Schmid, 17.05.2024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75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sz="3200" b="1"/>
              <a:t>Gemeinsame sprachliche Merkmale</a:t>
            </a:r>
            <a:endParaRPr lang="de-DE" sz="3200" b="1"/>
          </a:p>
        </p:txBody>
      </p:sp>
      <p:pic>
        <p:nvPicPr>
          <p:cNvPr id="19251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2275" y="1465263"/>
            <a:ext cx="6267450" cy="534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2518" name="WordArt 6"/>
          <p:cNvSpPr>
            <a:spLocks noChangeArrowheads="1" noChangeShapeType="1" noTextEdit="1"/>
          </p:cNvSpPr>
          <p:nvPr/>
        </p:nvSpPr>
        <p:spPr bwMode="auto">
          <a:xfrm>
            <a:off x="2682875" y="2532063"/>
            <a:ext cx="32512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e-CH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Arial Black"/>
              </a:rPr>
              <a:t>«s» zu «sch»</a:t>
            </a:r>
          </a:p>
        </p:txBody>
      </p:sp>
      <p:sp>
        <p:nvSpPr>
          <p:cNvPr id="192519" name="WordArt 7"/>
          <p:cNvSpPr>
            <a:spLocks noChangeArrowheads="1" noChangeShapeType="1" noTextEdit="1"/>
          </p:cNvSpPr>
          <p:nvPr/>
        </p:nvSpPr>
        <p:spPr bwMode="auto">
          <a:xfrm>
            <a:off x="1920875" y="4970463"/>
            <a:ext cx="812800" cy="419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e-CH" sz="24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Arial Black"/>
              </a:rPr>
              <a:t>«ee»</a:t>
            </a:r>
          </a:p>
        </p:txBody>
      </p:sp>
      <p:sp>
        <p:nvSpPr>
          <p:cNvPr id="192520" name="WordArt 8"/>
          <p:cNvSpPr>
            <a:spLocks noChangeArrowheads="1" noChangeShapeType="1" noTextEdit="1"/>
          </p:cNvSpPr>
          <p:nvPr/>
        </p:nvSpPr>
        <p:spPr bwMode="auto">
          <a:xfrm>
            <a:off x="6035675" y="2074863"/>
            <a:ext cx="812800" cy="419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e-CH" sz="24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Arial Black"/>
              </a:rPr>
              <a:t>«ee»</a:t>
            </a:r>
          </a:p>
        </p:txBody>
      </p:sp>
      <p:sp>
        <p:nvSpPr>
          <p:cNvPr id="192521" name="WordArt 9"/>
          <p:cNvSpPr>
            <a:spLocks noChangeArrowheads="1" noChangeShapeType="1" noTextEdit="1"/>
          </p:cNvSpPr>
          <p:nvPr/>
        </p:nvSpPr>
        <p:spPr bwMode="auto">
          <a:xfrm>
            <a:off x="2911475" y="4208463"/>
            <a:ext cx="812800" cy="419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e-CH" sz="24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Arial Black"/>
              </a:rPr>
              <a:t>«ää»</a:t>
            </a:r>
          </a:p>
        </p:txBody>
      </p:sp>
      <p:sp>
        <p:nvSpPr>
          <p:cNvPr id="192522" name="WordArt 10"/>
          <p:cNvSpPr>
            <a:spLocks noChangeArrowheads="1" noChangeShapeType="1" noTextEdit="1"/>
          </p:cNvSpPr>
          <p:nvPr/>
        </p:nvSpPr>
        <p:spPr bwMode="auto">
          <a:xfrm>
            <a:off x="4664075" y="3675063"/>
            <a:ext cx="812800" cy="419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e-CH" sz="24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Arial Black"/>
              </a:rPr>
              <a:t>«ää»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C3B7F98-A865-470B-86CE-FB1D16274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68344" y="5877272"/>
            <a:ext cx="1672506" cy="457200"/>
          </a:xfrm>
        </p:spPr>
        <p:txBody>
          <a:bodyPr/>
          <a:lstStyle/>
          <a:p>
            <a:pPr>
              <a:defRPr/>
            </a:pPr>
            <a:r>
              <a:rPr lang="de-CH" dirty="0"/>
              <a:t>Volmar Schmid, 17.05.2024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EE220C2-39A6-6D4A-D139-C5AE731397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6243638"/>
            <a:ext cx="555609" cy="42871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192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92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2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92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2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92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518" grpId="0" animBg="1"/>
      <p:bldP spid="192519" grpId="0" animBg="1"/>
      <p:bldP spid="192520" grpId="0" animBg="1"/>
      <p:bldP spid="192521" grpId="0" animBg="1"/>
      <p:bldP spid="1925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CH" sz="3200" b="1"/>
              <a:t>Gemeinsame sprachliche Merkmale</a:t>
            </a:r>
            <a:endParaRPr lang="de-DE" sz="3200" b="1"/>
          </a:p>
        </p:txBody>
      </p:sp>
      <p:pic>
        <p:nvPicPr>
          <p:cNvPr id="19456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6238" y="1530350"/>
            <a:ext cx="5297487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66" name="WordArt 6"/>
          <p:cNvSpPr>
            <a:spLocks noChangeArrowheads="1" noChangeShapeType="1" noTextEdit="1"/>
          </p:cNvSpPr>
          <p:nvPr/>
        </p:nvSpPr>
        <p:spPr bwMode="auto">
          <a:xfrm>
            <a:off x="179388" y="3357563"/>
            <a:ext cx="2514600" cy="14573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de-CH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/>
                </a:solidFill>
                <a:latin typeface="Arial Black"/>
              </a:rPr>
              <a:t>Eigenwörter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FC50536-56AE-557A-C327-4FB634C3C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Volmar Schmid, 17.05.2024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57D86E6-C9B8-9B0B-6E8E-BEA24C9B4C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6243638"/>
            <a:ext cx="555609" cy="42871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4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94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6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4075" y="1624013"/>
            <a:ext cx="5800725" cy="478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1974" name="WordArt 6"/>
          <p:cNvSpPr>
            <a:spLocks noChangeArrowheads="1" noChangeShapeType="1" noTextEdit="1"/>
          </p:cNvSpPr>
          <p:nvPr/>
        </p:nvSpPr>
        <p:spPr bwMode="auto">
          <a:xfrm>
            <a:off x="900113" y="3500438"/>
            <a:ext cx="1981200" cy="8477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de-CH" sz="3600" kern="10">
                <a:ln w="9525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Arial Black"/>
              </a:rPr>
              <a:t>Murmeltier</a:t>
            </a:r>
          </a:p>
        </p:txBody>
      </p:sp>
      <p:sp>
        <p:nvSpPr>
          <p:cNvPr id="211975" name="AutoShape 7"/>
          <p:cNvSpPr>
            <a:spLocks noChangeArrowheads="1"/>
          </p:cNvSpPr>
          <p:nvPr/>
        </p:nvSpPr>
        <p:spPr bwMode="auto">
          <a:xfrm rot="-1137995">
            <a:off x="3059113" y="5157788"/>
            <a:ext cx="5791200" cy="914400"/>
          </a:xfrm>
          <a:prstGeom prst="curvedUpArrow">
            <a:avLst>
              <a:gd name="adj1" fmla="val 126667"/>
              <a:gd name="adj2" fmla="val 253333"/>
              <a:gd name="adj3" fmla="val 33333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11976" name="AutoShape 8"/>
          <p:cNvSpPr>
            <a:spLocks noChangeArrowheads="1"/>
          </p:cNvSpPr>
          <p:nvPr/>
        </p:nvSpPr>
        <p:spPr bwMode="auto">
          <a:xfrm rot="-1754881">
            <a:off x="4572000" y="4437063"/>
            <a:ext cx="1066800" cy="228600"/>
          </a:xfrm>
          <a:prstGeom prst="rightArrow">
            <a:avLst>
              <a:gd name="adj1" fmla="val 50000"/>
              <a:gd name="adj2" fmla="val 116667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9A9B005-7A6C-4CE4-82D6-59E67DEF9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00192" y="6283419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de-CH" dirty="0"/>
              <a:t>Volmar Schmid, 17.05.2024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E2C4D80-65BA-201D-C75B-4479C9117C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6243638"/>
            <a:ext cx="555609" cy="42871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19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19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1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1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4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211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211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0"/>
                            </p:stCondLst>
                            <p:childTnLst>
                              <p:par>
                                <p:cTn id="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1000"/>
                                        <p:tgtEl>
                                          <p:spTgt spid="211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74" grpId="0" animBg="1"/>
      <p:bldP spid="211975" grpId="0" animBg="1"/>
      <p:bldP spid="21197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1B5679-528E-B973-76DE-2798FEF50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glanggu</a:t>
            </a:r>
            <a:r>
              <a:rPr lang="de-DE" dirty="0"/>
              <a:t>, </a:t>
            </a:r>
            <a:r>
              <a:rPr lang="de-DE" dirty="0" err="1"/>
              <a:t>ggeitu</a:t>
            </a:r>
            <a:endParaRPr lang="de-CH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E69EA1B-DEB8-7CAC-9C14-2F8DC3CD8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872" y="1693713"/>
            <a:ext cx="5105081" cy="370770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81FE937-2795-7096-216A-9C0B6BE5D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938" y="1693713"/>
            <a:ext cx="1446695" cy="3843876"/>
          </a:xfrm>
          <a:prstGeom prst="rect">
            <a:avLst/>
          </a:prstGeom>
        </p:spPr>
      </p:pic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5D5D863E-C35B-2733-A9E6-A2683DB03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Volmar Schmid, 17.05.2024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803519B-CDA1-7B07-9D25-F74A0FA277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6243638"/>
            <a:ext cx="555609" cy="42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970820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sz="3600" b="1"/>
              <a:t>Verbreitung</a:t>
            </a:r>
            <a:endParaRPr lang="de-DE" sz="3600" b="1"/>
          </a:p>
        </p:txBody>
      </p:sp>
      <p:pic>
        <p:nvPicPr>
          <p:cNvPr id="2048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5" y="1582738"/>
            <a:ext cx="6183313" cy="527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5FC7AEC-6723-1659-5B05-902092C28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52320" y="6275481"/>
            <a:ext cx="1887488" cy="457200"/>
          </a:xfrm>
        </p:spPr>
        <p:txBody>
          <a:bodyPr/>
          <a:lstStyle/>
          <a:p>
            <a:pPr>
              <a:defRPr/>
            </a:pPr>
            <a:r>
              <a:rPr lang="de-CH" dirty="0"/>
              <a:t>Volmar Schmid, 17.05.2024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855ECCF-123B-EB8C-6FE0-31BC332CB0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6243638"/>
            <a:ext cx="555609" cy="42871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D14E63-393B-AAEC-7849-DB6306F5C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Walser?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E86AC24-053F-12BB-E989-2AE4CB80D1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2688" y="2348879"/>
            <a:ext cx="7772400" cy="3783633"/>
          </a:xfrm>
        </p:spPr>
        <p:txBody>
          <a:bodyPr/>
          <a:lstStyle/>
          <a:p>
            <a:r>
              <a:rPr lang="de-DE" dirty="0"/>
              <a:t>Die Walser sind eine deutsche Volksgruppe aus dem Oberwallis (CH), die ab 12. Jahrhundert viele der obersten Talstufen (ab 1000 </a:t>
            </a:r>
            <a:r>
              <a:rPr lang="de-DE" dirty="0" err="1"/>
              <a:t>M.ü.M</a:t>
            </a:r>
            <a:r>
              <a:rPr lang="de-DE" dirty="0"/>
              <a:t>) der Westalpen besiedelt haben.</a:t>
            </a:r>
            <a:endParaRPr lang="de-CH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ADF1E2D-3083-4978-EDB7-383A131BA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Volmar Schmid, 17.05.2024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4C3CC52-2C15-D382-9F57-47405802E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6243638"/>
            <a:ext cx="555609" cy="42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163619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sz="2800" b="1"/>
              <a:t>Die „walliser Walser“</a:t>
            </a:r>
            <a:endParaRPr lang="de-DE" sz="2800" b="1"/>
          </a:p>
        </p:txBody>
      </p:sp>
      <p:pic>
        <p:nvPicPr>
          <p:cNvPr id="217092" name="Picture 4" descr="Simpl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844675"/>
            <a:ext cx="5399088" cy="405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7093" name="Oval 5"/>
          <p:cNvSpPr>
            <a:spLocks noChangeArrowheads="1"/>
          </p:cNvSpPr>
          <p:nvPr/>
        </p:nvSpPr>
        <p:spPr bwMode="auto">
          <a:xfrm>
            <a:off x="2124075" y="4508500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17094" name="Oval 6"/>
          <p:cNvSpPr>
            <a:spLocks noChangeArrowheads="1"/>
          </p:cNvSpPr>
          <p:nvPr/>
        </p:nvSpPr>
        <p:spPr bwMode="auto">
          <a:xfrm>
            <a:off x="2627313" y="4868863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pic>
        <p:nvPicPr>
          <p:cNvPr id="21709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525" y="1844675"/>
            <a:ext cx="3263900" cy="232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8E87231-9B35-5466-D5F7-E70343104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Volmar Schmid, 17.05.2024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044A750-AA10-74D1-451C-9E44569296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6243638"/>
            <a:ext cx="555609" cy="42871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17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217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217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170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170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093" grpId="0" animBg="1"/>
      <p:bldP spid="21709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sz="3600" b="1"/>
              <a:t>Die Südwalser</a:t>
            </a:r>
            <a:endParaRPr lang="de-DE" sz="3600" b="1"/>
          </a:p>
        </p:txBody>
      </p:sp>
      <p:pic>
        <p:nvPicPr>
          <p:cNvPr id="218116" name="Picture 4" descr="Südwals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628775"/>
            <a:ext cx="6337300" cy="475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8117" name="Oval 5"/>
          <p:cNvSpPr>
            <a:spLocks noChangeArrowheads="1"/>
          </p:cNvSpPr>
          <p:nvPr/>
        </p:nvSpPr>
        <p:spPr bwMode="auto">
          <a:xfrm>
            <a:off x="1692275" y="5084763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18118" name="Oval 6"/>
          <p:cNvSpPr>
            <a:spLocks noChangeArrowheads="1"/>
          </p:cNvSpPr>
          <p:nvPr/>
        </p:nvSpPr>
        <p:spPr bwMode="auto">
          <a:xfrm>
            <a:off x="2051050" y="5300663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18119" name="Oval 7"/>
          <p:cNvSpPr>
            <a:spLocks noChangeArrowheads="1"/>
          </p:cNvSpPr>
          <p:nvPr/>
        </p:nvSpPr>
        <p:spPr bwMode="auto">
          <a:xfrm>
            <a:off x="2051050" y="5084763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18120" name="Oval 8"/>
          <p:cNvSpPr>
            <a:spLocks noChangeArrowheads="1"/>
          </p:cNvSpPr>
          <p:nvPr/>
        </p:nvSpPr>
        <p:spPr bwMode="auto">
          <a:xfrm>
            <a:off x="2555875" y="4941888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18121" name="Oval 9"/>
          <p:cNvSpPr>
            <a:spLocks noChangeArrowheads="1"/>
          </p:cNvSpPr>
          <p:nvPr/>
        </p:nvSpPr>
        <p:spPr bwMode="auto">
          <a:xfrm>
            <a:off x="1547813" y="5300663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18122" name="Oval 10"/>
          <p:cNvSpPr>
            <a:spLocks noChangeArrowheads="1"/>
          </p:cNvSpPr>
          <p:nvPr/>
        </p:nvSpPr>
        <p:spPr bwMode="auto">
          <a:xfrm>
            <a:off x="2484438" y="5229225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18123" name="Oval 11"/>
          <p:cNvSpPr>
            <a:spLocks noChangeArrowheads="1"/>
          </p:cNvSpPr>
          <p:nvPr/>
        </p:nvSpPr>
        <p:spPr bwMode="auto">
          <a:xfrm>
            <a:off x="2700338" y="4508500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18124" name="Oval 12"/>
          <p:cNvSpPr>
            <a:spLocks noChangeArrowheads="1"/>
          </p:cNvSpPr>
          <p:nvPr/>
        </p:nvSpPr>
        <p:spPr bwMode="auto">
          <a:xfrm>
            <a:off x="4356100" y="4581525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18125" name="Oval 13"/>
          <p:cNvSpPr>
            <a:spLocks noChangeArrowheads="1"/>
          </p:cNvSpPr>
          <p:nvPr/>
        </p:nvSpPr>
        <p:spPr bwMode="auto">
          <a:xfrm>
            <a:off x="4284663" y="2133600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18126" name="Oval 14"/>
          <p:cNvSpPr>
            <a:spLocks noChangeArrowheads="1"/>
          </p:cNvSpPr>
          <p:nvPr/>
        </p:nvSpPr>
        <p:spPr bwMode="auto">
          <a:xfrm>
            <a:off x="4284663" y="2276475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18127" name="Oval 15"/>
          <p:cNvSpPr>
            <a:spLocks noChangeArrowheads="1"/>
          </p:cNvSpPr>
          <p:nvPr/>
        </p:nvSpPr>
        <p:spPr bwMode="auto">
          <a:xfrm>
            <a:off x="4643438" y="2708275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pic>
        <p:nvPicPr>
          <p:cNvPr id="218128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950" y="549275"/>
            <a:ext cx="1746250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8129" name="Picture 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8850" y="1484313"/>
            <a:ext cx="1309688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8130" name="Picture 1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8488" y="3500438"/>
            <a:ext cx="1881187" cy="124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8131" name="Picture 1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48488" y="4868863"/>
            <a:ext cx="1873250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8132" name="Picture 2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850" y="5764213"/>
            <a:ext cx="1655763" cy="109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8133" name="Picture 2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51050" y="5594350"/>
            <a:ext cx="1366838" cy="126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8134" name="Picture 2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63938" y="5743575"/>
            <a:ext cx="1655762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8135" name="Picture 2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364163" y="5834063"/>
            <a:ext cx="1512887" cy="10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8528384-2FC8-813A-A15F-E8DA11556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67537" y="61595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de-CH" dirty="0"/>
              <a:t>Volmar Schmid, 17.05.2024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18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218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218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218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218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218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2000"/>
                                        <p:tgtEl>
                                          <p:spTgt spid="218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2000"/>
                                        <p:tgtEl>
                                          <p:spTgt spid="218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2000"/>
                                        <p:tgtEl>
                                          <p:spTgt spid="218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2000"/>
                                        <p:tgtEl>
                                          <p:spTgt spid="218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2000"/>
                                        <p:tgtEl>
                                          <p:spTgt spid="218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00"/>
                            </p:stCondLst>
                            <p:childTnLst>
                              <p:par>
                                <p:cTn id="4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2000"/>
                                        <p:tgtEl>
                                          <p:spTgt spid="218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000"/>
                            </p:stCondLst>
                            <p:childTnLst>
                              <p:par>
                                <p:cTn id="53" presetID="4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5" dur="500"/>
                                        <p:tgtEl>
                                          <p:spTgt spid="218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500"/>
                            </p:stCondLst>
                            <p:childTnLst>
                              <p:par>
                                <p:cTn id="57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59" dur="500"/>
                                        <p:tgtEl>
                                          <p:spTgt spid="218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6000"/>
                            </p:stCondLst>
                            <p:childTnLst>
                              <p:par>
                                <p:cTn id="61" presetID="23" presetClass="entr" presetSubtype="52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8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8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8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8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8500"/>
                            </p:stCondLst>
                            <p:childTnLst>
                              <p:par>
                                <p:cTn id="6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0" dur="500"/>
                                        <p:tgtEl>
                                          <p:spTgt spid="21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9000"/>
                            </p:stCondLst>
                            <p:childTnLst>
                              <p:par>
                                <p:cTn id="72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4" dur="1" fill="hold"/>
                                        <p:tgtEl>
                                          <p:spTgt spid="21813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9500"/>
                            </p:stCondLst>
                            <p:childTnLst>
                              <p:par>
                                <p:cTn id="76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8" dur="500"/>
                                        <p:tgtEl>
                                          <p:spTgt spid="21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0"/>
                            </p:stCondLst>
                            <p:childTnLst>
                              <p:par>
                                <p:cTn id="80" presetID="19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0" fill="hold"/>
                                        <p:tgtEl>
                                          <p:spTgt spid="218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0" fill="hold"/>
                                        <p:tgtEl>
                                          <p:spTgt spid="218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7000"/>
                            </p:stCondLst>
                            <p:childTnLst>
                              <p:par>
                                <p:cTn id="8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7" dur="2000"/>
                                        <p:tgtEl>
                                          <p:spTgt spid="21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117" grpId="0" animBg="1"/>
      <p:bldP spid="218118" grpId="0" animBg="1"/>
      <p:bldP spid="218119" grpId="0" animBg="1"/>
      <p:bldP spid="218120" grpId="0" animBg="1"/>
      <p:bldP spid="218121" grpId="0" animBg="1"/>
      <p:bldP spid="218122" grpId="0" animBg="1"/>
      <p:bldP spid="218123" grpId="0" animBg="1"/>
      <p:bldP spid="218124" grpId="0" animBg="1"/>
      <p:bldP spid="218125" grpId="0" animBg="1"/>
      <p:bldP spid="218126" grpId="0" animBg="1"/>
      <p:bldP spid="2181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sz="3600" b="1"/>
              <a:t>Berner Oberland</a:t>
            </a:r>
            <a:r>
              <a:rPr lang="de-CH"/>
              <a:t> </a:t>
            </a:r>
            <a:endParaRPr lang="de-DE"/>
          </a:p>
        </p:txBody>
      </p:sp>
      <p:pic>
        <p:nvPicPr>
          <p:cNvPr id="221188" name="Picture 4" descr="Berner Oberla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628775"/>
            <a:ext cx="5795962" cy="435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1189" name="Oval 5"/>
          <p:cNvSpPr>
            <a:spLocks noChangeArrowheads="1"/>
          </p:cNvSpPr>
          <p:nvPr/>
        </p:nvSpPr>
        <p:spPr bwMode="auto">
          <a:xfrm>
            <a:off x="2627313" y="3787775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1190" name="Oval 6"/>
          <p:cNvSpPr>
            <a:spLocks noChangeArrowheads="1"/>
          </p:cNvSpPr>
          <p:nvPr/>
        </p:nvSpPr>
        <p:spPr bwMode="auto">
          <a:xfrm>
            <a:off x="2484438" y="3571875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1191" name="Oval 7"/>
          <p:cNvSpPr>
            <a:spLocks noChangeArrowheads="1"/>
          </p:cNvSpPr>
          <p:nvPr/>
        </p:nvSpPr>
        <p:spPr bwMode="auto">
          <a:xfrm>
            <a:off x="2484438" y="2419350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1192" name="Oval 8"/>
          <p:cNvSpPr>
            <a:spLocks noChangeArrowheads="1"/>
          </p:cNvSpPr>
          <p:nvPr/>
        </p:nvSpPr>
        <p:spPr bwMode="auto">
          <a:xfrm>
            <a:off x="4500563" y="3140075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1193" name="Oval 9"/>
          <p:cNvSpPr>
            <a:spLocks noChangeArrowheads="1"/>
          </p:cNvSpPr>
          <p:nvPr/>
        </p:nvSpPr>
        <p:spPr bwMode="auto">
          <a:xfrm>
            <a:off x="4211638" y="2636838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pic>
        <p:nvPicPr>
          <p:cNvPr id="221194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788" y="549275"/>
            <a:ext cx="2519362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1195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788" y="2565400"/>
            <a:ext cx="2519362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1196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788" y="4652963"/>
            <a:ext cx="2519362" cy="162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726D2FB-5438-0744-B42E-55F448317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48375" y="6303987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de-CH" dirty="0"/>
              <a:t>Volmar Schmid, 17.05.2024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9211E88-A2EE-C70E-FD2B-6B48ACFD63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12" y="6243638"/>
            <a:ext cx="555609" cy="42871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21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221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221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221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221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221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2000"/>
                                        <p:tgtEl>
                                          <p:spTgt spid="221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2000"/>
                                        <p:tgtEl>
                                          <p:spTgt spid="221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2000"/>
                                        <p:tgtEl>
                                          <p:spTgt spid="221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89" grpId="0" animBg="1"/>
      <p:bldP spid="221190" grpId="0" animBg="1"/>
      <p:bldP spid="221191" grpId="0" animBg="1"/>
      <p:bldP spid="221192" grpId="0" animBg="1"/>
      <p:bldP spid="22119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sz="3600" b="1"/>
              <a:t>Rheinwald, Avers, Safien, Vals</a:t>
            </a:r>
            <a:endParaRPr lang="de-DE" sz="3600" b="1"/>
          </a:p>
        </p:txBody>
      </p:sp>
      <p:pic>
        <p:nvPicPr>
          <p:cNvPr id="24579" name="Picture 4" descr="Westbünd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484313"/>
            <a:ext cx="5399088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2213" name="Oval 5"/>
          <p:cNvSpPr>
            <a:spLocks noChangeArrowheads="1"/>
          </p:cNvSpPr>
          <p:nvPr/>
        </p:nvSpPr>
        <p:spPr bwMode="auto">
          <a:xfrm>
            <a:off x="323850" y="3068638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2214" name="Oval 6"/>
          <p:cNvSpPr>
            <a:spLocks noChangeArrowheads="1"/>
          </p:cNvSpPr>
          <p:nvPr/>
        </p:nvSpPr>
        <p:spPr bwMode="auto">
          <a:xfrm>
            <a:off x="2339975" y="2419350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2215" name="Oval 7"/>
          <p:cNvSpPr>
            <a:spLocks noChangeArrowheads="1"/>
          </p:cNvSpPr>
          <p:nvPr/>
        </p:nvSpPr>
        <p:spPr bwMode="auto">
          <a:xfrm>
            <a:off x="3132138" y="2635250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2216" name="Oval 8"/>
          <p:cNvSpPr>
            <a:spLocks noChangeArrowheads="1"/>
          </p:cNvSpPr>
          <p:nvPr/>
        </p:nvSpPr>
        <p:spPr bwMode="auto">
          <a:xfrm>
            <a:off x="2484438" y="3211513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2217" name="Oval 9"/>
          <p:cNvSpPr>
            <a:spLocks noChangeArrowheads="1"/>
          </p:cNvSpPr>
          <p:nvPr/>
        </p:nvSpPr>
        <p:spPr bwMode="auto">
          <a:xfrm>
            <a:off x="2484438" y="3860800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2218" name="Oval 10"/>
          <p:cNvSpPr>
            <a:spLocks noChangeArrowheads="1"/>
          </p:cNvSpPr>
          <p:nvPr/>
        </p:nvSpPr>
        <p:spPr bwMode="auto">
          <a:xfrm>
            <a:off x="2771775" y="3787775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2219" name="Oval 11"/>
          <p:cNvSpPr>
            <a:spLocks noChangeArrowheads="1"/>
          </p:cNvSpPr>
          <p:nvPr/>
        </p:nvSpPr>
        <p:spPr bwMode="auto">
          <a:xfrm>
            <a:off x="2987675" y="3716338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2220" name="Oval 12"/>
          <p:cNvSpPr>
            <a:spLocks noChangeArrowheads="1"/>
          </p:cNvSpPr>
          <p:nvPr/>
        </p:nvSpPr>
        <p:spPr bwMode="auto">
          <a:xfrm>
            <a:off x="3995738" y="4219575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2221" name="Oval 13"/>
          <p:cNvSpPr>
            <a:spLocks noChangeArrowheads="1"/>
          </p:cNvSpPr>
          <p:nvPr/>
        </p:nvSpPr>
        <p:spPr bwMode="auto">
          <a:xfrm>
            <a:off x="4284663" y="4364038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pic>
        <p:nvPicPr>
          <p:cNvPr id="222222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4175" y="1412875"/>
            <a:ext cx="2159000" cy="144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2223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588" y="2997200"/>
            <a:ext cx="2159000" cy="144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2224" name="Picture 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588" y="4581525"/>
            <a:ext cx="2159000" cy="150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2225" name="Picture 1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356225"/>
            <a:ext cx="2159000" cy="150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2226" name="Picture 1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95513" y="5338763"/>
            <a:ext cx="2159000" cy="151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2227" name="Picture 1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27538" y="5319713"/>
            <a:ext cx="2159000" cy="153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7F78EE96-147A-857F-CA7A-A930EDD07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12149" y="6261125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de-CH" dirty="0"/>
              <a:t>Volmar Schmid, 17.05.2024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22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222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222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222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222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222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2000"/>
                                        <p:tgtEl>
                                          <p:spTgt spid="222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2000"/>
                                        <p:tgtEl>
                                          <p:spTgt spid="222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2000"/>
                                        <p:tgtEl>
                                          <p:spTgt spid="222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2000"/>
                                        <p:tgtEl>
                                          <p:spTgt spid="222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22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00"/>
                            </p:stCondLst>
                            <p:childTnLst>
                              <p:par>
                                <p:cTn id="4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2000"/>
                                        <p:tgtEl>
                                          <p:spTgt spid="222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000"/>
                            </p:stCondLst>
                            <p:childTnLst>
                              <p:par>
                                <p:cTn id="5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222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6000"/>
                            </p:stCondLst>
                            <p:childTnLst>
                              <p:par>
                                <p:cTn id="5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2000"/>
                                        <p:tgtEl>
                                          <p:spTgt spid="22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8000"/>
                            </p:stCondLst>
                            <p:childTnLst>
                              <p:par>
                                <p:cTn id="6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222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213" grpId="0" animBg="1"/>
      <p:bldP spid="222214" grpId="0" animBg="1"/>
      <p:bldP spid="222215" grpId="0" animBg="1"/>
      <p:bldP spid="222216" grpId="0" animBg="1"/>
      <p:bldP spid="222217" grpId="0" animBg="1"/>
      <p:bldP spid="222218" grpId="0" animBg="1"/>
      <p:bldP spid="222219" grpId="0" animBg="1"/>
      <p:bldP spid="222220" grpId="0" animBg="1"/>
      <p:bldP spid="2222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sz="3600" b="1"/>
              <a:t>Davos, Schanfigg und Prätigau</a:t>
            </a:r>
            <a:endParaRPr lang="de-DE" sz="3600" b="1"/>
          </a:p>
        </p:txBody>
      </p:sp>
      <p:pic>
        <p:nvPicPr>
          <p:cNvPr id="25603" name="Picture 6" descr="Westbünden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1412875"/>
            <a:ext cx="5399087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3239" name="Oval 7"/>
          <p:cNvSpPr>
            <a:spLocks noChangeArrowheads="1"/>
          </p:cNvSpPr>
          <p:nvPr/>
        </p:nvSpPr>
        <p:spPr bwMode="auto">
          <a:xfrm>
            <a:off x="3851275" y="4149725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3240" name="Oval 8"/>
          <p:cNvSpPr>
            <a:spLocks noChangeArrowheads="1"/>
          </p:cNvSpPr>
          <p:nvPr/>
        </p:nvSpPr>
        <p:spPr bwMode="auto">
          <a:xfrm>
            <a:off x="3419475" y="4724400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3241" name="Oval 9"/>
          <p:cNvSpPr>
            <a:spLocks noChangeArrowheads="1"/>
          </p:cNvSpPr>
          <p:nvPr/>
        </p:nvSpPr>
        <p:spPr bwMode="auto">
          <a:xfrm>
            <a:off x="3132138" y="4868863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3242" name="Oval 10"/>
          <p:cNvSpPr>
            <a:spLocks noChangeArrowheads="1"/>
          </p:cNvSpPr>
          <p:nvPr/>
        </p:nvSpPr>
        <p:spPr bwMode="auto">
          <a:xfrm>
            <a:off x="2843213" y="4076700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3243" name="Oval 11"/>
          <p:cNvSpPr>
            <a:spLocks noChangeArrowheads="1"/>
          </p:cNvSpPr>
          <p:nvPr/>
        </p:nvSpPr>
        <p:spPr bwMode="auto">
          <a:xfrm>
            <a:off x="3059113" y="3860800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3244" name="Oval 12"/>
          <p:cNvSpPr>
            <a:spLocks noChangeArrowheads="1"/>
          </p:cNvSpPr>
          <p:nvPr/>
        </p:nvSpPr>
        <p:spPr bwMode="auto">
          <a:xfrm>
            <a:off x="3348038" y="4005263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3245" name="Oval 13"/>
          <p:cNvSpPr>
            <a:spLocks noChangeArrowheads="1"/>
          </p:cNvSpPr>
          <p:nvPr/>
        </p:nvSpPr>
        <p:spPr bwMode="auto">
          <a:xfrm>
            <a:off x="3132138" y="4365625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3246" name="Oval 14"/>
          <p:cNvSpPr>
            <a:spLocks noChangeArrowheads="1"/>
          </p:cNvSpPr>
          <p:nvPr/>
        </p:nvSpPr>
        <p:spPr bwMode="auto">
          <a:xfrm>
            <a:off x="4067175" y="3644900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3247" name="Oval 15"/>
          <p:cNvSpPr>
            <a:spLocks noChangeArrowheads="1"/>
          </p:cNvSpPr>
          <p:nvPr/>
        </p:nvSpPr>
        <p:spPr bwMode="auto">
          <a:xfrm>
            <a:off x="3708400" y="2997200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3248" name="Oval 16"/>
          <p:cNvSpPr>
            <a:spLocks noChangeArrowheads="1"/>
          </p:cNvSpPr>
          <p:nvPr/>
        </p:nvSpPr>
        <p:spPr bwMode="auto">
          <a:xfrm>
            <a:off x="3419475" y="2852738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3249" name="Oval 17"/>
          <p:cNvSpPr>
            <a:spLocks noChangeArrowheads="1"/>
          </p:cNvSpPr>
          <p:nvPr/>
        </p:nvSpPr>
        <p:spPr bwMode="auto">
          <a:xfrm>
            <a:off x="3708400" y="3357563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3250" name="Oval 18"/>
          <p:cNvSpPr>
            <a:spLocks noChangeArrowheads="1"/>
          </p:cNvSpPr>
          <p:nvPr/>
        </p:nvSpPr>
        <p:spPr bwMode="auto">
          <a:xfrm>
            <a:off x="2555875" y="2708275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3251" name="Oval 19"/>
          <p:cNvSpPr>
            <a:spLocks noChangeArrowheads="1"/>
          </p:cNvSpPr>
          <p:nvPr/>
        </p:nvSpPr>
        <p:spPr bwMode="auto">
          <a:xfrm>
            <a:off x="2051050" y="2133600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pic>
        <p:nvPicPr>
          <p:cNvPr id="223252" name="Picture 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688" y="1196975"/>
            <a:ext cx="2159000" cy="135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3253" name="Picture 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688" y="2565400"/>
            <a:ext cx="2159000" cy="150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3254" name="Picture 2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688" y="4076700"/>
            <a:ext cx="2159000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3255" name="Picture 2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394325"/>
            <a:ext cx="21590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3256" name="Picture 2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1050" y="5367338"/>
            <a:ext cx="2159000" cy="149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3257" name="Picture 2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40200" y="5345113"/>
            <a:ext cx="2159000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3258" name="Picture 2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3860800"/>
            <a:ext cx="2159000" cy="150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3259" name="Picture 2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2420938"/>
            <a:ext cx="2159000" cy="146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3260" name="Picture 2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516688" y="5378450"/>
            <a:ext cx="2159000" cy="147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38B96925-B3EB-43B3-B981-EB812891F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Volmar Schmid, 17.05.2024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23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223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223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223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223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223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2000"/>
                                        <p:tgtEl>
                                          <p:spTgt spid="223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2000"/>
                                        <p:tgtEl>
                                          <p:spTgt spid="223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2000"/>
                                        <p:tgtEl>
                                          <p:spTgt spid="223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2000"/>
                                        <p:tgtEl>
                                          <p:spTgt spid="223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2000"/>
                                        <p:tgtEl>
                                          <p:spTgt spid="223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00"/>
                            </p:stCondLst>
                            <p:childTnLst>
                              <p:par>
                                <p:cTn id="4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2000"/>
                                        <p:tgtEl>
                                          <p:spTgt spid="22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000"/>
                            </p:stCondLst>
                            <p:childTnLst>
                              <p:par>
                                <p:cTn id="5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" dur="2000"/>
                                        <p:tgtEl>
                                          <p:spTgt spid="22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6000"/>
                            </p:stCondLst>
                            <p:childTnLst>
                              <p:par>
                                <p:cTn id="5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22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8000"/>
                            </p:stCondLst>
                            <p:childTnLst>
                              <p:par>
                                <p:cTn id="6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3" dur="2000"/>
                                        <p:tgtEl>
                                          <p:spTgt spid="22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0"/>
                            </p:stCondLst>
                            <p:childTnLst>
                              <p:par>
                                <p:cTn id="6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2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2000"/>
                            </p:stCondLst>
                            <p:childTnLst>
                              <p:par>
                                <p:cTn id="6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1" dur="2000"/>
                                        <p:tgtEl>
                                          <p:spTgt spid="223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4000"/>
                            </p:stCondLst>
                            <p:childTnLst>
                              <p:par>
                                <p:cTn id="7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223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4500"/>
                            </p:stCondLst>
                            <p:childTnLst>
                              <p:par>
                                <p:cTn id="7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" dur="2000"/>
                                        <p:tgtEl>
                                          <p:spTgt spid="223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6500"/>
                            </p:stCondLst>
                            <p:childTnLst>
                              <p:par>
                                <p:cTn id="8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22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8500"/>
                            </p:stCondLst>
                            <p:childTnLst>
                              <p:par>
                                <p:cTn id="8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7" dur="2000"/>
                                        <p:tgtEl>
                                          <p:spTgt spid="223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0500"/>
                            </p:stCondLst>
                            <p:childTnLst>
                              <p:par>
                                <p:cTn id="8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2000"/>
                                        <p:tgtEl>
                                          <p:spTgt spid="223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239" grpId="0" animBg="1"/>
      <p:bldP spid="223240" grpId="0" animBg="1"/>
      <p:bldP spid="223241" grpId="0" animBg="1"/>
      <p:bldP spid="223242" grpId="0" animBg="1"/>
      <p:bldP spid="223243" grpId="0" animBg="1"/>
      <p:bldP spid="223244" grpId="0" animBg="1"/>
      <p:bldP spid="223245" grpId="0" animBg="1"/>
      <p:bldP spid="223246" grpId="0" animBg="1"/>
      <p:bldP spid="223247" grpId="0" animBg="1"/>
      <p:bldP spid="223248" grpId="0" animBg="1"/>
      <p:bldP spid="223249" grpId="0" animBg="1"/>
      <p:bldP spid="223250" grpId="0" animBg="1"/>
      <p:bldP spid="22325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sz="3600" b="1"/>
              <a:t>Triesenberg, Vorarlberg und Tirol</a:t>
            </a:r>
            <a:endParaRPr lang="de-DE" sz="3600" b="1"/>
          </a:p>
        </p:txBody>
      </p:sp>
      <p:pic>
        <p:nvPicPr>
          <p:cNvPr id="26627" name="Picture 4" descr="Vorarlber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1412875"/>
            <a:ext cx="5399088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4261" name="Oval 5"/>
          <p:cNvSpPr>
            <a:spLocks noChangeArrowheads="1"/>
          </p:cNvSpPr>
          <p:nvPr/>
        </p:nvSpPr>
        <p:spPr bwMode="auto">
          <a:xfrm>
            <a:off x="1042988" y="3860800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4262" name="Oval 6"/>
          <p:cNvSpPr>
            <a:spLocks noChangeArrowheads="1"/>
          </p:cNvSpPr>
          <p:nvPr/>
        </p:nvSpPr>
        <p:spPr bwMode="auto">
          <a:xfrm>
            <a:off x="1476375" y="2492375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4263" name="Oval 7"/>
          <p:cNvSpPr>
            <a:spLocks noChangeArrowheads="1"/>
          </p:cNvSpPr>
          <p:nvPr/>
        </p:nvSpPr>
        <p:spPr bwMode="auto">
          <a:xfrm>
            <a:off x="2484438" y="1844675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4264" name="Oval 8"/>
          <p:cNvSpPr>
            <a:spLocks noChangeArrowheads="1"/>
          </p:cNvSpPr>
          <p:nvPr/>
        </p:nvSpPr>
        <p:spPr bwMode="auto">
          <a:xfrm>
            <a:off x="4067175" y="2060575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4265" name="Oval 9"/>
          <p:cNvSpPr>
            <a:spLocks noChangeArrowheads="1"/>
          </p:cNvSpPr>
          <p:nvPr/>
        </p:nvSpPr>
        <p:spPr bwMode="auto">
          <a:xfrm>
            <a:off x="4067175" y="2276475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4266" name="Oval 10"/>
          <p:cNvSpPr>
            <a:spLocks noChangeArrowheads="1"/>
          </p:cNvSpPr>
          <p:nvPr/>
        </p:nvSpPr>
        <p:spPr bwMode="auto">
          <a:xfrm>
            <a:off x="2195513" y="3068638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4267" name="Oval 11"/>
          <p:cNvSpPr>
            <a:spLocks noChangeArrowheads="1"/>
          </p:cNvSpPr>
          <p:nvPr/>
        </p:nvSpPr>
        <p:spPr bwMode="auto">
          <a:xfrm>
            <a:off x="2555875" y="2997200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4268" name="Oval 12"/>
          <p:cNvSpPr>
            <a:spLocks noChangeArrowheads="1"/>
          </p:cNvSpPr>
          <p:nvPr/>
        </p:nvSpPr>
        <p:spPr bwMode="auto">
          <a:xfrm>
            <a:off x="2339975" y="2708275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4269" name="Oval 13"/>
          <p:cNvSpPr>
            <a:spLocks noChangeArrowheads="1"/>
          </p:cNvSpPr>
          <p:nvPr/>
        </p:nvSpPr>
        <p:spPr bwMode="auto">
          <a:xfrm>
            <a:off x="3276600" y="2781300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4270" name="Oval 14"/>
          <p:cNvSpPr>
            <a:spLocks noChangeArrowheads="1"/>
          </p:cNvSpPr>
          <p:nvPr/>
        </p:nvSpPr>
        <p:spPr bwMode="auto">
          <a:xfrm>
            <a:off x="3708400" y="2781300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4271" name="Oval 15"/>
          <p:cNvSpPr>
            <a:spLocks noChangeArrowheads="1"/>
          </p:cNvSpPr>
          <p:nvPr/>
        </p:nvSpPr>
        <p:spPr bwMode="auto">
          <a:xfrm>
            <a:off x="3563938" y="3141663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4272" name="Oval 16"/>
          <p:cNvSpPr>
            <a:spLocks noChangeArrowheads="1"/>
          </p:cNvSpPr>
          <p:nvPr/>
        </p:nvSpPr>
        <p:spPr bwMode="auto">
          <a:xfrm>
            <a:off x="1763713" y="3933825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4273" name="Oval 17"/>
          <p:cNvSpPr>
            <a:spLocks noChangeArrowheads="1"/>
          </p:cNvSpPr>
          <p:nvPr/>
        </p:nvSpPr>
        <p:spPr bwMode="auto">
          <a:xfrm>
            <a:off x="2555875" y="4076700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4274" name="Oval 18"/>
          <p:cNvSpPr>
            <a:spLocks noChangeArrowheads="1"/>
          </p:cNvSpPr>
          <p:nvPr/>
        </p:nvSpPr>
        <p:spPr bwMode="auto">
          <a:xfrm>
            <a:off x="3132138" y="4724400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4275" name="Oval 19"/>
          <p:cNvSpPr>
            <a:spLocks noChangeArrowheads="1"/>
          </p:cNvSpPr>
          <p:nvPr/>
        </p:nvSpPr>
        <p:spPr bwMode="auto">
          <a:xfrm>
            <a:off x="3851275" y="4724400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pic>
        <p:nvPicPr>
          <p:cNvPr id="224276" name="Picture 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3663" y="620713"/>
            <a:ext cx="2159000" cy="315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4277" name="Picture 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3663" y="3789363"/>
            <a:ext cx="2159000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4278" name="Picture 2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3663" y="5229225"/>
            <a:ext cx="2159000" cy="129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4279" name="Picture 2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6513" y="5564188"/>
            <a:ext cx="2159001" cy="129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4281" name="Picture 25" descr="thueringerber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437063"/>
            <a:ext cx="215900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4280" name="Picture 24" descr="Unbenannt-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51050" y="5240338"/>
            <a:ext cx="2159000" cy="161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4283" name="Picture 27" descr="galtür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11638" y="4598988"/>
            <a:ext cx="2159000" cy="225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C110A44E-A707-0573-EC28-092B15991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70613" y="6415087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de-CH" dirty="0"/>
              <a:t>Volmar Schmid, 17.05.2024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24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224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224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224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224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224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2000"/>
                                        <p:tgtEl>
                                          <p:spTgt spid="224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2000"/>
                                        <p:tgtEl>
                                          <p:spTgt spid="224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2000"/>
                                        <p:tgtEl>
                                          <p:spTgt spid="224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2000"/>
                                        <p:tgtEl>
                                          <p:spTgt spid="224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2000"/>
                                        <p:tgtEl>
                                          <p:spTgt spid="224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00"/>
                            </p:stCondLst>
                            <p:childTnLst>
                              <p:par>
                                <p:cTn id="4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2000"/>
                                        <p:tgtEl>
                                          <p:spTgt spid="224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000"/>
                            </p:stCondLst>
                            <p:childTnLst>
                              <p:par>
                                <p:cTn id="5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" dur="2000"/>
                                        <p:tgtEl>
                                          <p:spTgt spid="224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6000"/>
                            </p:stCondLst>
                            <p:childTnLst>
                              <p:par>
                                <p:cTn id="5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2000"/>
                                        <p:tgtEl>
                                          <p:spTgt spid="22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8000"/>
                            </p:stCondLst>
                            <p:childTnLst>
                              <p:par>
                                <p:cTn id="6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3" dur="2000"/>
                                        <p:tgtEl>
                                          <p:spTgt spid="224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0"/>
                            </p:stCondLst>
                            <p:childTnLst>
                              <p:par>
                                <p:cTn id="6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2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2000"/>
                            </p:stCondLst>
                            <p:childTnLst>
                              <p:par>
                                <p:cTn id="6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1" dur="2000"/>
                                        <p:tgtEl>
                                          <p:spTgt spid="224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4000"/>
                            </p:stCondLst>
                            <p:childTnLst>
                              <p:par>
                                <p:cTn id="7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224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6000"/>
                            </p:stCondLst>
                            <p:childTnLst>
                              <p:par>
                                <p:cTn id="7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" dur="2000"/>
                                        <p:tgtEl>
                                          <p:spTgt spid="224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8000"/>
                            </p:stCondLst>
                            <p:childTnLst>
                              <p:par>
                                <p:cTn id="8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3" dur="2000"/>
                                        <p:tgtEl>
                                          <p:spTgt spid="224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0"/>
                            </p:stCondLst>
                            <p:childTnLst>
                              <p:par>
                                <p:cTn id="8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224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2000"/>
                            </p:stCondLst>
                            <p:childTnLst>
                              <p:par>
                                <p:cTn id="8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1" dur="2000"/>
                                        <p:tgtEl>
                                          <p:spTgt spid="224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261" grpId="0" animBg="1"/>
      <p:bldP spid="224262" grpId="0" animBg="1"/>
      <p:bldP spid="224263" grpId="0" animBg="1"/>
      <p:bldP spid="224264" grpId="0" animBg="1"/>
      <p:bldP spid="224265" grpId="0" animBg="1"/>
      <p:bldP spid="224266" grpId="0" animBg="1"/>
      <p:bldP spid="224267" grpId="0" animBg="1"/>
      <p:bldP spid="224268" grpId="0" animBg="1"/>
      <p:bldP spid="224269" grpId="0" animBg="1"/>
      <p:bldP spid="224270" grpId="0" animBg="1"/>
      <p:bldP spid="224271" grpId="0" animBg="1"/>
      <p:bldP spid="224272" grpId="0" animBg="1"/>
      <p:bldP spid="224273" grpId="0" animBg="1"/>
      <p:bldP spid="224274" grpId="0" animBg="1"/>
      <p:bldP spid="22427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b="1"/>
              <a:t>Walserorganisationen</a:t>
            </a:r>
          </a:p>
        </p:txBody>
      </p:sp>
      <p:sp>
        <p:nvSpPr>
          <p:cNvPr id="27651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de-CH" dirty="0" err="1"/>
              <a:t>IVfW</a:t>
            </a:r>
            <a:r>
              <a:rPr lang="de-CH" dirty="0"/>
              <a:t> mit Sitz in Brig</a:t>
            </a:r>
          </a:p>
          <a:p>
            <a:pPr eaLnBrk="1" hangingPunct="1"/>
            <a:r>
              <a:rPr lang="de-CH" dirty="0"/>
              <a:t>VWV</a:t>
            </a:r>
          </a:p>
          <a:p>
            <a:pPr eaLnBrk="1" hangingPunct="1"/>
            <a:r>
              <a:rPr lang="de-CH" dirty="0"/>
              <a:t>WVG</a:t>
            </a:r>
          </a:p>
          <a:p>
            <a:pPr eaLnBrk="1" hangingPunct="1"/>
            <a:r>
              <a:rPr lang="de-CH" dirty="0"/>
              <a:t>Bosco </a:t>
            </a:r>
            <a:r>
              <a:rPr lang="de-CH" dirty="0" err="1"/>
              <a:t>Gurin</a:t>
            </a:r>
            <a:endParaRPr lang="de-CH" dirty="0"/>
          </a:p>
          <a:p>
            <a:pPr eaLnBrk="1" hangingPunct="1"/>
            <a:r>
              <a:rPr lang="de-CH" dirty="0"/>
              <a:t>Berner Oberland</a:t>
            </a:r>
          </a:p>
          <a:p>
            <a:pPr eaLnBrk="1" hangingPunct="1"/>
            <a:r>
              <a:rPr lang="de-CH" dirty="0"/>
              <a:t>Italien: </a:t>
            </a:r>
            <a:r>
              <a:rPr lang="de-CH" dirty="0" err="1"/>
              <a:t>Pomatt</a:t>
            </a:r>
            <a:r>
              <a:rPr lang="de-CH" dirty="0"/>
              <a:t>, </a:t>
            </a:r>
            <a:r>
              <a:rPr lang="de-CH" dirty="0" err="1"/>
              <a:t>Saley</a:t>
            </a:r>
            <a:r>
              <a:rPr lang="de-CH" dirty="0"/>
              <a:t>, </a:t>
            </a:r>
            <a:r>
              <a:rPr lang="de-CH" dirty="0" err="1"/>
              <a:t>Campello</a:t>
            </a:r>
            <a:r>
              <a:rPr lang="de-CH" dirty="0"/>
              <a:t> Monti, </a:t>
            </a:r>
            <a:r>
              <a:rPr lang="de-CH" dirty="0" err="1"/>
              <a:t>Ornavasso</a:t>
            </a:r>
            <a:r>
              <a:rPr lang="de-CH" dirty="0"/>
              <a:t>, </a:t>
            </a:r>
            <a:r>
              <a:rPr lang="de-CH" dirty="0" err="1"/>
              <a:t>Macugnaga</a:t>
            </a:r>
            <a:r>
              <a:rPr lang="de-CH" dirty="0"/>
              <a:t>, Rima, </a:t>
            </a:r>
            <a:r>
              <a:rPr lang="de-CH" dirty="0" err="1"/>
              <a:t>Rimella</a:t>
            </a:r>
            <a:r>
              <a:rPr lang="de-CH" dirty="0"/>
              <a:t>, Alagna, </a:t>
            </a:r>
            <a:r>
              <a:rPr lang="de-CH" dirty="0" err="1"/>
              <a:t>Issime</a:t>
            </a:r>
            <a:r>
              <a:rPr lang="de-CH" dirty="0"/>
              <a:t>, </a:t>
            </a:r>
            <a:r>
              <a:rPr lang="de-CH" dirty="0" err="1"/>
              <a:t>Gressoney</a:t>
            </a:r>
            <a:endParaRPr lang="de-CH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36CCD17-1E20-DA43-80EB-C85FEB28F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40896" y="6209307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de-CH" dirty="0"/>
              <a:t>Volmar Schmid, 17.05.2024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8D33616-7EBC-E065-8F29-7D3D269F63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6243638"/>
            <a:ext cx="555609" cy="42871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b="1"/>
              <a:t>Die IVfW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182688" y="2017713"/>
            <a:ext cx="6342062" cy="3427412"/>
          </a:xfrm>
        </p:spPr>
        <p:txBody>
          <a:bodyPr/>
          <a:lstStyle/>
          <a:p>
            <a:pPr eaLnBrk="1" hangingPunct="1"/>
            <a:r>
              <a:rPr lang="de-CH"/>
              <a:t>Koordination der verschiedenen Walserbewegungen</a:t>
            </a:r>
          </a:p>
          <a:p>
            <a:pPr eaLnBrk="1" hangingPunct="1"/>
            <a:r>
              <a:rPr lang="de-CH"/>
              <a:t>Walsertreffen</a:t>
            </a:r>
          </a:p>
          <a:p>
            <a:pPr eaLnBrk="1" hangingPunct="1"/>
            <a:r>
              <a:rPr lang="de-CH"/>
              <a:t>Zeitschrift „Wir Walser“   </a:t>
            </a:r>
          </a:p>
          <a:p>
            <a:pPr eaLnBrk="1" hangingPunct="1"/>
            <a:r>
              <a:rPr lang="de-CH"/>
              <a:t>Walsermuseum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7625" y="2205038"/>
            <a:ext cx="1019175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E10BC7D-9BB5-C714-C173-C5165647D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1544" y="4509120"/>
            <a:ext cx="2885256" cy="1497562"/>
          </a:xfrm>
          <a:prstGeom prst="rect">
            <a:avLst/>
          </a:prstGeom>
        </p:spPr>
      </p:pic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660F225-73F5-6D92-6677-0053B00A7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48375" y="6267475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de-CH" dirty="0"/>
              <a:t>Volmar Schmid, 17.05.2024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8146091-FA96-1636-A273-B8F30CEAA7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6243638"/>
            <a:ext cx="555609" cy="42871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sz="3600" b="1"/>
              <a:t>Weitere Informationen</a:t>
            </a:r>
            <a:endParaRPr lang="de-DE" sz="3600" b="1"/>
          </a:p>
        </p:txBody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de-CH"/>
              <a:t>Paul Zinsli: Walser Volkstum</a:t>
            </a:r>
          </a:p>
          <a:p>
            <a:pPr eaLnBrk="1" hangingPunct="1"/>
            <a:r>
              <a:rPr lang="de-CH"/>
              <a:t>Die Walser. IVfW</a:t>
            </a:r>
          </a:p>
          <a:p>
            <a:pPr lvl="1" eaLnBrk="1" hangingPunct="1"/>
            <a:r>
              <a:rPr lang="de-CH">
                <a:hlinkClick r:id="rId2"/>
              </a:rPr>
              <a:t>http://www.walser-alps.eu</a:t>
            </a:r>
            <a:endParaRPr lang="de-CH"/>
          </a:p>
          <a:p>
            <a:pPr lvl="1" eaLnBrk="1" hangingPunct="1"/>
            <a:r>
              <a:rPr lang="de-CH">
                <a:hlinkClick r:id="rId3"/>
              </a:rPr>
              <a:t>http://www.wir-walser.ch</a:t>
            </a:r>
            <a:endParaRPr lang="de-CH"/>
          </a:p>
          <a:p>
            <a:pPr lvl="1" eaLnBrk="1" hangingPunct="1"/>
            <a:r>
              <a:rPr lang="de-DE">
                <a:hlinkClick r:id="rId4"/>
              </a:rPr>
              <a:t>http://www.walserverein-gr.ch/</a:t>
            </a:r>
            <a:endParaRPr lang="de-DE"/>
          </a:p>
          <a:p>
            <a:pPr lvl="1" eaLnBrk="1" hangingPunct="1"/>
            <a:r>
              <a:rPr lang="de-CH">
                <a:hlinkClick r:id="rId5"/>
              </a:rPr>
              <a:t>http://www.walser-dati.it</a:t>
            </a:r>
            <a:endParaRPr lang="de-CH"/>
          </a:p>
          <a:p>
            <a:pPr lvl="1" eaLnBrk="1" hangingPunct="1"/>
            <a:r>
              <a:rPr lang="de-CH">
                <a:hlinkClick r:id="rId6"/>
              </a:rPr>
              <a:t>http://walsermuseum.ch</a:t>
            </a:r>
            <a:endParaRPr lang="de-CH"/>
          </a:p>
          <a:p>
            <a:pPr eaLnBrk="1" hangingPunct="1"/>
            <a:endParaRPr lang="de-DE"/>
          </a:p>
          <a:p>
            <a:pPr eaLnBrk="1" hangingPunct="1"/>
            <a:endParaRPr lang="de-DE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808B5E93-7274-6FA9-974A-5E388CA3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68144" y="6243638"/>
            <a:ext cx="2880320" cy="457200"/>
          </a:xfrm>
        </p:spPr>
        <p:txBody>
          <a:bodyPr/>
          <a:lstStyle/>
          <a:p>
            <a:pPr>
              <a:defRPr/>
            </a:pPr>
            <a:r>
              <a:rPr lang="de-CH" dirty="0"/>
              <a:t>Volmar Schmid, 17.05.2024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8D9D338-B300-1E23-D463-78A2D22AB6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2" y="6243638"/>
            <a:ext cx="555609" cy="42871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5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5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5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5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5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5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5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52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52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52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52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283" grpId="0" build="p" bldLvl="2" advAuto="100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0DF633-F6B8-4EBC-20F0-C8263F810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Also, dass </a:t>
            </a:r>
            <a:r>
              <a:rPr lang="de-DE" dirty="0" err="1"/>
              <a:t>ischt</a:t>
            </a:r>
            <a:r>
              <a:rPr lang="de-DE" dirty="0"/>
              <a:t> </a:t>
            </a:r>
            <a:r>
              <a:rPr lang="de-DE" dirty="0" err="1"/>
              <a:t>ds</a:t>
            </a:r>
            <a:r>
              <a:rPr lang="de-DE" dirty="0"/>
              <a:t> </a:t>
            </a:r>
            <a:r>
              <a:rPr lang="de-DE" dirty="0" err="1"/>
              <a:t>Letschta</a:t>
            </a:r>
            <a:r>
              <a:rPr lang="de-DE" dirty="0"/>
              <a:t>!</a:t>
            </a:r>
            <a:endParaRPr lang="de-CH" dirty="0"/>
          </a:p>
        </p:txBody>
      </p:sp>
      <p:pic>
        <p:nvPicPr>
          <p:cNvPr id="6" name="Grafik 5">
            <a:hlinkClick r:id="rId2"/>
            <a:extLst>
              <a:ext uri="{FF2B5EF4-FFF2-40B4-BE49-F238E27FC236}">
                <a16:creationId xmlns:a16="http://schemas.microsoft.com/office/drawing/2014/main" id="{DB59B80D-DC9F-2BBB-20F4-5452803272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989" y="1988840"/>
            <a:ext cx="7388021" cy="3672408"/>
          </a:xfrm>
          <a:prstGeom prst="rect">
            <a:avLst/>
          </a:prstGeom>
        </p:spPr>
      </p:pic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C17CBC58-B91E-5066-F62C-28AA120DC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76256" y="6243638"/>
            <a:ext cx="2016224" cy="457200"/>
          </a:xfrm>
        </p:spPr>
        <p:txBody>
          <a:bodyPr/>
          <a:lstStyle/>
          <a:p>
            <a:pPr>
              <a:defRPr/>
            </a:pPr>
            <a:r>
              <a:rPr lang="de-CH" sz="1050" dirty="0"/>
              <a:t>Volmar Schmid, 17.05.2024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1C9332D-5C0A-CEF3-09A2-6304689EF8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6243638"/>
            <a:ext cx="555609" cy="42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53165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5A681E-0CAF-C088-01CB-5F804109D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Gemeinsamkeiten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78BAD8B-5120-2C0B-205B-99F763041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2688" y="2017713"/>
            <a:ext cx="2381200" cy="835223"/>
          </a:xfrm>
        </p:spPr>
        <p:txBody>
          <a:bodyPr/>
          <a:lstStyle/>
          <a:p>
            <a:r>
              <a:rPr lang="de-DE" b="1" dirty="0">
                <a:solidFill>
                  <a:srgbClr val="FF0000"/>
                </a:solidFill>
              </a:rPr>
              <a:t>Sprache</a:t>
            </a:r>
            <a:endParaRPr lang="de-CH" b="1" dirty="0">
              <a:solidFill>
                <a:srgbClr val="FF0000"/>
              </a:solidFill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AFA550F-18FC-5C21-A411-AAEB37B81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Volmar Schmid, 17.05.2024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DBAE8936-8583-34EC-8D80-A2DFC4D99312}"/>
              </a:ext>
            </a:extLst>
          </p:cNvPr>
          <p:cNvSpPr txBox="1">
            <a:spLocks/>
          </p:cNvSpPr>
          <p:nvPr/>
        </p:nvSpPr>
        <p:spPr bwMode="auto">
          <a:xfrm>
            <a:off x="1182688" y="3082679"/>
            <a:ext cx="4757464" cy="835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b="1" kern="0" dirty="0">
                <a:solidFill>
                  <a:schemeClr val="accent5">
                    <a:lumMod val="50000"/>
                  </a:schemeClr>
                </a:solidFill>
              </a:rPr>
              <a:t>Überlebensfähigkeit</a:t>
            </a:r>
            <a:endParaRPr lang="de-CH" b="1" kern="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B02E3D10-C727-1DBA-2EC4-7F6217E55336}"/>
              </a:ext>
            </a:extLst>
          </p:cNvPr>
          <p:cNvSpPr txBox="1">
            <a:spLocks/>
          </p:cNvSpPr>
          <p:nvPr/>
        </p:nvSpPr>
        <p:spPr bwMode="auto">
          <a:xfrm>
            <a:off x="1184474" y="4414740"/>
            <a:ext cx="4757464" cy="835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b="1" kern="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Realteilung</a:t>
            </a:r>
            <a:endParaRPr lang="de-CH" b="1" kern="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Grafik 7" descr="Ein Bild, das Schrift, Grafiken, Logo, Text enthält.&#10;&#10;Automatisch generierte Beschreibung">
            <a:extLst>
              <a:ext uri="{FF2B5EF4-FFF2-40B4-BE49-F238E27FC236}">
                <a16:creationId xmlns:a16="http://schemas.microsoft.com/office/drawing/2014/main" id="{C35C08F6-FC8C-A9CF-2004-DA3E21A168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748260"/>
            <a:ext cx="2105025" cy="1038225"/>
          </a:xfrm>
          <a:prstGeom prst="rect">
            <a:avLst/>
          </a:prstGeom>
        </p:spPr>
      </p:pic>
      <p:pic>
        <p:nvPicPr>
          <p:cNvPr id="10" name="Grafik 9" descr="Ein Bild, das Text, Poster, Grafikdesign, Buch enthält.&#10;&#10;Automatisch generierte Beschreibung">
            <a:extLst>
              <a:ext uri="{FF2B5EF4-FFF2-40B4-BE49-F238E27FC236}">
                <a16:creationId xmlns:a16="http://schemas.microsoft.com/office/drawing/2014/main" id="{107182D6-ECC3-832D-B903-B40234C2D0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2564904"/>
            <a:ext cx="1074776" cy="1479349"/>
          </a:xfrm>
          <a:prstGeom prst="rect">
            <a:avLst/>
          </a:prstGeom>
        </p:spPr>
      </p:pic>
      <p:pic>
        <p:nvPicPr>
          <p:cNvPr id="12" name="Grafik 11" descr="Ein Bild, das Natur, draußen, Schnee, Berg enthält.&#10;&#10;Automatisch generierte Beschreibung">
            <a:extLst>
              <a:ext uri="{FF2B5EF4-FFF2-40B4-BE49-F238E27FC236}">
                <a16:creationId xmlns:a16="http://schemas.microsoft.com/office/drawing/2014/main" id="{DB63C6CB-7CEC-92F1-8D63-69937438C7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461" y="3822353"/>
            <a:ext cx="1366691" cy="2390204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A0F637EA-5904-C5AF-910E-3FF96543E2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6243638"/>
            <a:ext cx="555609" cy="42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3960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1D31BB-07D7-2EBE-C814-5B25C578D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Entdeckung der Walser</a:t>
            </a:r>
            <a:endParaRPr lang="de-CH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5CAEAF0-950C-137D-6340-23A3789A0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Volmar Schmid, 17.05.2024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5BE9B20-8986-F09A-A404-30C4CF7EC1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6243638"/>
            <a:ext cx="555609" cy="428711"/>
          </a:xfrm>
          <a:prstGeom prst="rect">
            <a:avLst/>
          </a:prstGeom>
        </p:spPr>
      </p:pic>
      <p:pic>
        <p:nvPicPr>
          <p:cNvPr id="7" name="Grafik 6" descr="Ein Bild, das Text, Karte, Zeichnung, Entwurf enthält.&#10;&#10;Automatisch generierte Beschreibung">
            <a:extLst>
              <a:ext uri="{FF2B5EF4-FFF2-40B4-BE49-F238E27FC236}">
                <a16:creationId xmlns:a16="http://schemas.microsoft.com/office/drawing/2014/main" id="{74D247D4-37AD-3C1F-9857-F767319994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40" y="1924986"/>
            <a:ext cx="3620231" cy="3725400"/>
          </a:xfrm>
          <a:prstGeom prst="rect">
            <a:avLst/>
          </a:prstGeom>
        </p:spPr>
      </p:pic>
      <p:pic>
        <p:nvPicPr>
          <p:cNvPr id="9" name="Grafik 8" descr="Ein Bild, das Karte, Text, Atlas enthält.&#10;&#10;Automatisch generierte Beschreibung">
            <a:extLst>
              <a:ext uri="{FF2B5EF4-FFF2-40B4-BE49-F238E27FC236}">
                <a16:creationId xmlns:a16="http://schemas.microsoft.com/office/drawing/2014/main" id="{6F43573C-06D0-699D-64C1-33C53CD3B7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325" y="1924986"/>
            <a:ext cx="4606677" cy="372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2842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sz="3200" b="1"/>
              <a:t>Die Besiedlung des Wallis: Die Kelten</a:t>
            </a:r>
            <a:endParaRPr lang="de-DE" sz="3200" b="1"/>
          </a:p>
        </p:txBody>
      </p:sp>
      <p:pic>
        <p:nvPicPr>
          <p:cNvPr id="180230" name="Picture 6" descr="Wallis zur Zeit der Kelt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8888" y="1412875"/>
            <a:ext cx="6696075" cy="475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39B1FAE-C448-180D-5234-044F0A14F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Volmar Schmid, 17.05.2024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E31DFD4-2E0B-76F7-2F8F-FDBA033721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6243638"/>
            <a:ext cx="555609" cy="42871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80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CH" sz="2800" b="1"/>
              <a:t>Die Besiedlung des Wallis: Die Römer</a:t>
            </a:r>
            <a:endParaRPr lang="de-DE" sz="2800" b="1"/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468313" y="1412875"/>
            <a:ext cx="3648075" cy="5445125"/>
            <a:chOff x="113" y="527"/>
            <a:chExt cx="2480" cy="3793"/>
          </a:xfrm>
        </p:grpSpPr>
        <p:pic>
          <p:nvPicPr>
            <p:cNvPr id="5125" name="Picture 8" descr="römisches Wallis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5" y="618"/>
              <a:ext cx="2208" cy="3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26" name="Rectangle 9"/>
            <p:cNvSpPr>
              <a:spLocks noChangeArrowheads="1"/>
            </p:cNvSpPr>
            <p:nvPr/>
          </p:nvSpPr>
          <p:spPr bwMode="auto">
            <a:xfrm>
              <a:off x="113" y="527"/>
              <a:ext cx="318" cy="379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 sz="1800">
                <a:latin typeface="Arial" charset="0"/>
              </a:endParaRPr>
            </a:p>
          </p:txBody>
        </p:sp>
      </p:grpSp>
      <p:pic>
        <p:nvPicPr>
          <p:cNvPr id="181259" name="Picture 11" descr="octoduru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3" y="2205038"/>
            <a:ext cx="3957637" cy="390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415CA03-CD68-9D61-FE13-B90EB9228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Volmar Schmid, 17.05.2024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164CD33-931D-4C47-A0F7-9F461E1F0A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6243638"/>
            <a:ext cx="555609" cy="42871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81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81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CH" sz="2800" b="1"/>
              <a:t>Die Besiedlung des Wallis: Die Alemannen</a:t>
            </a:r>
            <a:endParaRPr lang="de-DE" sz="2800" b="1"/>
          </a:p>
        </p:txBody>
      </p:sp>
      <p:pic>
        <p:nvPicPr>
          <p:cNvPr id="183306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362075"/>
            <a:ext cx="6096000" cy="501015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</p:pic>
      <p:sp>
        <p:nvSpPr>
          <p:cNvPr id="183307" name="Line 11"/>
          <p:cNvSpPr>
            <a:spLocks noChangeShapeType="1"/>
          </p:cNvSpPr>
          <p:nvPr/>
        </p:nvSpPr>
        <p:spPr bwMode="auto">
          <a:xfrm>
            <a:off x="4267200" y="1447800"/>
            <a:ext cx="0" cy="76200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de-CH"/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3252788" y="2489200"/>
            <a:ext cx="1319212" cy="1516063"/>
            <a:chOff x="2049" y="1568"/>
            <a:chExt cx="831" cy="955"/>
          </a:xfrm>
        </p:grpSpPr>
        <p:sp>
          <p:nvSpPr>
            <p:cNvPr id="6174" name="Freeform 13"/>
            <p:cNvSpPr>
              <a:spLocks/>
            </p:cNvSpPr>
            <p:nvPr/>
          </p:nvSpPr>
          <p:spPr bwMode="auto">
            <a:xfrm>
              <a:off x="2049" y="1568"/>
              <a:ext cx="770" cy="955"/>
            </a:xfrm>
            <a:custGeom>
              <a:avLst/>
              <a:gdLst>
                <a:gd name="T0" fmla="*/ 732 w 770"/>
                <a:gd name="T1" fmla="*/ 0 h 955"/>
                <a:gd name="T2" fmla="*/ 668 w 770"/>
                <a:gd name="T3" fmla="*/ 19 h 955"/>
                <a:gd name="T4" fmla="*/ 560 w 770"/>
                <a:gd name="T5" fmla="*/ 70 h 955"/>
                <a:gd name="T6" fmla="*/ 516 w 770"/>
                <a:gd name="T7" fmla="*/ 121 h 955"/>
                <a:gd name="T8" fmla="*/ 421 w 770"/>
                <a:gd name="T9" fmla="*/ 178 h 955"/>
                <a:gd name="T10" fmla="*/ 370 w 770"/>
                <a:gd name="T11" fmla="*/ 210 h 955"/>
                <a:gd name="T12" fmla="*/ 338 w 770"/>
                <a:gd name="T13" fmla="*/ 235 h 955"/>
                <a:gd name="T14" fmla="*/ 281 w 770"/>
                <a:gd name="T15" fmla="*/ 273 h 955"/>
                <a:gd name="T16" fmla="*/ 262 w 770"/>
                <a:gd name="T17" fmla="*/ 286 h 955"/>
                <a:gd name="T18" fmla="*/ 192 w 770"/>
                <a:gd name="T19" fmla="*/ 350 h 955"/>
                <a:gd name="T20" fmla="*/ 116 w 770"/>
                <a:gd name="T21" fmla="*/ 394 h 955"/>
                <a:gd name="T22" fmla="*/ 78 w 770"/>
                <a:gd name="T23" fmla="*/ 419 h 955"/>
                <a:gd name="T24" fmla="*/ 33 w 770"/>
                <a:gd name="T25" fmla="*/ 483 h 955"/>
                <a:gd name="T26" fmla="*/ 72 w 770"/>
                <a:gd name="T27" fmla="*/ 788 h 955"/>
                <a:gd name="T28" fmla="*/ 84 w 770"/>
                <a:gd name="T29" fmla="*/ 807 h 955"/>
                <a:gd name="T30" fmla="*/ 122 w 770"/>
                <a:gd name="T31" fmla="*/ 832 h 955"/>
                <a:gd name="T32" fmla="*/ 179 w 770"/>
                <a:gd name="T33" fmla="*/ 883 h 955"/>
                <a:gd name="T34" fmla="*/ 287 w 770"/>
                <a:gd name="T35" fmla="*/ 934 h 955"/>
                <a:gd name="T36" fmla="*/ 345 w 770"/>
                <a:gd name="T37" fmla="*/ 946 h 955"/>
                <a:gd name="T38" fmla="*/ 503 w 770"/>
                <a:gd name="T39" fmla="*/ 940 h 955"/>
                <a:gd name="T40" fmla="*/ 725 w 770"/>
                <a:gd name="T41" fmla="*/ 927 h 955"/>
                <a:gd name="T42" fmla="*/ 770 w 770"/>
                <a:gd name="T43" fmla="*/ 940 h 95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770"/>
                <a:gd name="T67" fmla="*/ 0 h 955"/>
                <a:gd name="T68" fmla="*/ 770 w 770"/>
                <a:gd name="T69" fmla="*/ 955 h 95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770" h="955">
                  <a:moveTo>
                    <a:pt x="732" y="0"/>
                  </a:moveTo>
                  <a:cubicBezTo>
                    <a:pt x="710" y="7"/>
                    <a:pt x="689" y="12"/>
                    <a:pt x="668" y="19"/>
                  </a:cubicBezTo>
                  <a:cubicBezTo>
                    <a:pt x="621" y="50"/>
                    <a:pt x="614" y="56"/>
                    <a:pt x="560" y="70"/>
                  </a:cubicBezTo>
                  <a:cubicBezTo>
                    <a:pt x="535" y="86"/>
                    <a:pt x="539" y="102"/>
                    <a:pt x="516" y="121"/>
                  </a:cubicBezTo>
                  <a:cubicBezTo>
                    <a:pt x="488" y="142"/>
                    <a:pt x="454" y="167"/>
                    <a:pt x="421" y="178"/>
                  </a:cubicBezTo>
                  <a:cubicBezTo>
                    <a:pt x="404" y="189"/>
                    <a:pt x="385" y="197"/>
                    <a:pt x="370" y="210"/>
                  </a:cubicBezTo>
                  <a:cubicBezTo>
                    <a:pt x="333" y="240"/>
                    <a:pt x="381" y="221"/>
                    <a:pt x="338" y="235"/>
                  </a:cubicBezTo>
                  <a:cubicBezTo>
                    <a:pt x="319" y="247"/>
                    <a:pt x="299" y="260"/>
                    <a:pt x="281" y="273"/>
                  </a:cubicBezTo>
                  <a:cubicBezTo>
                    <a:pt x="274" y="277"/>
                    <a:pt x="262" y="286"/>
                    <a:pt x="262" y="286"/>
                  </a:cubicBezTo>
                  <a:cubicBezTo>
                    <a:pt x="236" y="325"/>
                    <a:pt x="232" y="329"/>
                    <a:pt x="192" y="350"/>
                  </a:cubicBezTo>
                  <a:cubicBezTo>
                    <a:pt x="172" y="377"/>
                    <a:pt x="143" y="377"/>
                    <a:pt x="116" y="394"/>
                  </a:cubicBezTo>
                  <a:cubicBezTo>
                    <a:pt x="103" y="401"/>
                    <a:pt x="78" y="419"/>
                    <a:pt x="78" y="419"/>
                  </a:cubicBezTo>
                  <a:cubicBezTo>
                    <a:pt x="62" y="441"/>
                    <a:pt x="52" y="463"/>
                    <a:pt x="33" y="483"/>
                  </a:cubicBezTo>
                  <a:cubicBezTo>
                    <a:pt x="8" y="561"/>
                    <a:pt x="0" y="735"/>
                    <a:pt x="72" y="788"/>
                  </a:cubicBezTo>
                  <a:cubicBezTo>
                    <a:pt x="76" y="794"/>
                    <a:pt x="78" y="802"/>
                    <a:pt x="84" y="807"/>
                  </a:cubicBezTo>
                  <a:cubicBezTo>
                    <a:pt x="95" y="817"/>
                    <a:pt x="122" y="832"/>
                    <a:pt x="122" y="832"/>
                  </a:cubicBezTo>
                  <a:cubicBezTo>
                    <a:pt x="138" y="855"/>
                    <a:pt x="151" y="874"/>
                    <a:pt x="179" y="883"/>
                  </a:cubicBezTo>
                  <a:cubicBezTo>
                    <a:pt x="213" y="906"/>
                    <a:pt x="246" y="924"/>
                    <a:pt x="287" y="934"/>
                  </a:cubicBezTo>
                  <a:cubicBezTo>
                    <a:pt x="310" y="948"/>
                    <a:pt x="318" y="955"/>
                    <a:pt x="345" y="946"/>
                  </a:cubicBezTo>
                  <a:cubicBezTo>
                    <a:pt x="401" y="953"/>
                    <a:pt x="445" y="944"/>
                    <a:pt x="503" y="940"/>
                  </a:cubicBezTo>
                  <a:cubicBezTo>
                    <a:pt x="571" y="905"/>
                    <a:pt x="651" y="923"/>
                    <a:pt x="725" y="927"/>
                  </a:cubicBezTo>
                  <a:cubicBezTo>
                    <a:pt x="766" y="934"/>
                    <a:pt x="754" y="924"/>
                    <a:pt x="770" y="940"/>
                  </a:cubicBezTo>
                </a:path>
              </a:pathLst>
            </a:custGeom>
            <a:noFill/>
            <a:ln w="76200" cmpd="sng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6175" name="Line 14"/>
            <p:cNvSpPr>
              <a:spLocks noChangeShapeType="1"/>
            </p:cNvSpPr>
            <p:nvPr/>
          </p:nvSpPr>
          <p:spPr bwMode="auto">
            <a:xfrm>
              <a:off x="2784" y="2496"/>
              <a:ext cx="96" cy="0"/>
            </a:xfrm>
            <a:prstGeom prst="line">
              <a:avLst/>
            </a:prstGeom>
            <a:noFill/>
            <a:ln w="76200">
              <a:solidFill>
                <a:srgbClr val="CC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de-CH"/>
            </a:p>
          </p:txBody>
        </p:sp>
      </p:grpSp>
      <p:sp>
        <p:nvSpPr>
          <p:cNvPr id="183311" name="Line 15"/>
          <p:cNvSpPr>
            <a:spLocks noChangeShapeType="1"/>
          </p:cNvSpPr>
          <p:nvPr/>
        </p:nvSpPr>
        <p:spPr bwMode="auto">
          <a:xfrm flipV="1">
            <a:off x="4800600" y="2209800"/>
            <a:ext cx="1143000" cy="15240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de-CH"/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4419600" y="2470150"/>
            <a:ext cx="176213" cy="806450"/>
            <a:chOff x="2784" y="1556"/>
            <a:chExt cx="111" cy="508"/>
          </a:xfrm>
        </p:grpSpPr>
        <p:sp>
          <p:nvSpPr>
            <p:cNvPr id="6172" name="Freeform 17"/>
            <p:cNvSpPr>
              <a:spLocks/>
            </p:cNvSpPr>
            <p:nvPr/>
          </p:nvSpPr>
          <p:spPr bwMode="auto">
            <a:xfrm>
              <a:off x="2832" y="1556"/>
              <a:ext cx="63" cy="460"/>
            </a:xfrm>
            <a:custGeom>
              <a:avLst/>
              <a:gdLst>
                <a:gd name="T0" fmla="*/ 30 w 108"/>
                <a:gd name="T1" fmla="*/ 0 h 603"/>
                <a:gd name="T2" fmla="*/ 37 w 108"/>
                <a:gd name="T3" fmla="*/ 37 h 603"/>
                <a:gd name="T4" fmla="*/ 17 w 108"/>
                <a:gd name="T5" fmla="*/ 229 h 603"/>
                <a:gd name="T6" fmla="*/ 9 w 108"/>
                <a:gd name="T7" fmla="*/ 296 h 603"/>
                <a:gd name="T8" fmla="*/ 0 w 108"/>
                <a:gd name="T9" fmla="*/ 351 h 6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8"/>
                <a:gd name="T16" fmla="*/ 0 h 603"/>
                <a:gd name="T17" fmla="*/ 108 w 108"/>
                <a:gd name="T18" fmla="*/ 603 h 6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8" h="603">
                  <a:moveTo>
                    <a:pt x="89" y="0"/>
                  </a:moveTo>
                  <a:cubicBezTo>
                    <a:pt x="95" y="20"/>
                    <a:pt x="101" y="42"/>
                    <a:pt x="108" y="63"/>
                  </a:cubicBezTo>
                  <a:cubicBezTo>
                    <a:pt x="101" y="172"/>
                    <a:pt x="89" y="289"/>
                    <a:pt x="51" y="393"/>
                  </a:cubicBezTo>
                  <a:cubicBezTo>
                    <a:pt x="45" y="436"/>
                    <a:pt x="38" y="466"/>
                    <a:pt x="26" y="508"/>
                  </a:cubicBezTo>
                  <a:cubicBezTo>
                    <a:pt x="16" y="538"/>
                    <a:pt x="0" y="570"/>
                    <a:pt x="0" y="603"/>
                  </a:cubicBezTo>
                </a:path>
              </a:pathLst>
            </a:custGeom>
            <a:noFill/>
            <a:ln w="76200" cmpd="sng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6173" name="Line 18"/>
            <p:cNvSpPr>
              <a:spLocks noChangeShapeType="1"/>
            </p:cNvSpPr>
            <p:nvPr/>
          </p:nvSpPr>
          <p:spPr bwMode="auto">
            <a:xfrm flipH="1">
              <a:off x="2784" y="1968"/>
              <a:ext cx="48" cy="96"/>
            </a:xfrm>
            <a:prstGeom prst="line">
              <a:avLst/>
            </a:prstGeom>
            <a:noFill/>
            <a:ln w="76200">
              <a:solidFill>
                <a:srgbClr val="CC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de-CH"/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4716463" y="2419350"/>
            <a:ext cx="1074737" cy="628650"/>
            <a:chOff x="2971" y="1524"/>
            <a:chExt cx="677" cy="396"/>
          </a:xfrm>
        </p:grpSpPr>
        <p:sp>
          <p:nvSpPr>
            <p:cNvPr id="6170" name="Freeform 20"/>
            <p:cNvSpPr>
              <a:spLocks/>
            </p:cNvSpPr>
            <p:nvPr/>
          </p:nvSpPr>
          <p:spPr bwMode="auto">
            <a:xfrm>
              <a:off x="2971" y="1524"/>
              <a:ext cx="622" cy="355"/>
            </a:xfrm>
            <a:custGeom>
              <a:avLst/>
              <a:gdLst>
                <a:gd name="T0" fmla="*/ 0 w 622"/>
                <a:gd name="T1" fmla="*/ 0 h 355"/>
                <a:gd name="T2" fmla="*/ 38 w 622"/>
                <a:gd name="T3" fmla="*/ 32 h 355"/>
                <a:gd name="T4" fmla="*/ 115 w 622"/>
                <a:gd name="T5" fmla="*/ 133 h 355"/>
                <a:gd name="T6" fmla="*/ 267 w 622"/>
                <a:gd name="T7" fmla="*/ 228 h 355"/>
                <a:gd name="T8" fmla="*/ 388 w 622"/>
                <a:gd name="T9" fmla="*/ 292 h 355"/>
                <a:gd name="T10" fmla="*/ 515 w 622"/>
                <a:gd name="T11" fmla="*/ 317 h 355"/>
                <a:gd name="T12" fmla="*/ 622 w 622"/>
                <a:gd name="T13" fmla="*/ 355 h 3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22"/>
                <a:gd name="T22" fmla="*/ 0 h 355"/>
                <a:gd name="T23" fmla="*/ 622 w 622"/>
                <a:gd name="T24" fmla="*/ 355 h 3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22" h="355">
                  <a:moveTo>
                    <a:pt x="0" y="0"/>
                  </a:moveTo>
                  <a:cubicBezTo>
                    <a:pt x="11" y="11"/>
                    <a:pt x="26" y="20"/>
                    <a:pt x="38" y="32"/>
                  </a:cubicBezTo>
                  <a:cubicBezTo>
                    <a:pt x="67" y="61"/>
                    <a:pt x="85" y="103"/>
                    <a:pt x="115" y="133"/>
                  </a:cubicBezTo>
                  <a:cubicBezTo>
                    <a:pt x="156" y="174"/>
                    <a:pt x="214" y="205"/>
                    <a:pt x="267" y="228"/>
                  </a:cubicBezTo>
                  <a:cubicBezTo>
                    <a:pt x="310" y="246"/>
                    <a:pt x="343" y="273"/>
                    <a:pt x="388" y="292"/>
                  </a:cubicBezTo>
                  <a:cubicBezTo>
                    <a:pt x="428" y="308"/>
                    <a:pt x="473" y="301"/>
                    <a:pt x="515" y="317"/>
                  </a:cubicBezTo>
                  <a:cubicBezTo>
                    <a:pt x="540" y="326"/>
                    <a:pt x="592" y="355"/>
                    <a:pt x="622" y="355"/>
                  </a:cubicBezTo>
                </a:path>
              </a:pathLst>
            </a:custGeom>
            <a:noFill/>
            <a:ln w="76200" cmpd="sng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6171" name="Line 21"/>
            <p:cNvSpPr>
              <a:spLocks noChangeShapeType="1"/>
            </p:cNvSpPr>
            <p:nvPr/>
          </p:nvSpPr>
          <p:spPr bwMode="auto">
            <a:xfrm>
              <a:off x="3552" y="1872"/>
              <a:ext cx="96" cy="48"/>
            </a:xfrm>
            <a:prstGeom prst="line">
              <a:avLst/>
            </a:prstGeom>
            <a:noFill/>
            <a:ln w="76200">
              <a:solidFill>
                <a:srgbClr val="CC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de-CH"/>
            </a:p>
          </p:txBody>
        </p:sp>
      </p:grpSp>
      <p:sp>
        <p:nvSpPr>
          <p:cNvPr id="183318" name="Line 22"/>
          <p:cNvSpPr>
            <a:spLocks noChangeShapeType="1"/>
          </p:cNvSpPr>
          <p:nvPr/>
        </p:nvSpPr>
        <p:spPr bwMode="auto">
          <a:xfrm>
            <a:off x="6019800" y="3048000"/>
            <a:ext cx="381000" cy="22860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183319" name="Line 23"/>
          <p:cNvSpPr>
            <a:spLocks noChangeShapeType="1"/>
          </p:cNvSpPr>
          <p:nvPr/>
        </p:nvSpPr>
        <p:spPr bwMode="auto">
          <a:xfrm flipH="1">
            <a:off x="5715000" y="3124200"/>
            <a:ext cx="152400" cy="533400"/>
          </a:xfrm>
          <a:prstGeom prst="line">
            <a:avLst/>
          </a:prstGeom>
          <a:noFill/>
          <a:ln w="76200">
            <a:solidFill>
              <a:srgbClr val="CC0000"/>
            </a:solidFill>
            <a:prstDash val="sysDot"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183320" name="Line 24"/>
          <p:cNvSpPr>
            <a:spLocks noChangeShapeType="1"/>
          </p:cNvSpPr>
          <p:nvPr/>
        </p:nvSpPr>
        <p:spPr bwMode="auto">
          <a:xfrm>
            <a:off x="457200" y="1600200"/>
            <a:ext cx="1219200" cy="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183321" name="WordArt 25"/>
          <p:cNvSpPr>
            <a:spLocks noChangeArrowheads="1" noChangeShapeType="1" noTextEdit="1"/>
          </p:cNvSpPr>
          <p:nvPr/>
        </p:nvSpPr>
        <p:spPr bwMode="auto">
          <a:xfrm>
            <a:off x="457200" y="1981200"/>
            <a:ext cx="147320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e-CH" sz="2400" kern="10">
                <a:ln w="9525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Arial"/>
                <a:cs typeface="Arial"/>
              </a:rPr>
              <a:t>bis ca. 700</a:t>
            </a:r>
          </a:p>
        </p:txBody>
      </p:sp>
      <p:sp>
        <p:nvSpPr>
          <p:cNvPr id="183322" name="Line 26"/>
          <p:cNvSpPr>
            <a:spLocks noChangeShapeType="1"/>
          </p:cNvSpPr>
          <p:nvPr/>
        </p:nvSpPr>
        <p:spPr bwMode="auto">
          <a:xfrm>
            <a:off x="457200" y="2743200"/>
            <a:ext cx="1143000" cy="0"/>
          </a:xfrm>
          <a:prstGeom prst="line">
            <a:avLst/>
          </a:prstGeom>
          <a:noFill/>
          <a:ln w="76200">
            <a:solidFill>
              <a:srgbClr val="CC0000"/>
            </a:solidFill>
            <a:prstDash val="sysDot"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183323" name="WordArt 27"/>
          <p:cNvSpPr>
            <a:spLocks noChangeArrowheads="1" noChangeShapeType="1" noTextEdit="1"/>
          </p:cNvSpPr>
          <p:nvPr/>
        </p:nvSpPr>
        <p:spPr bwMode="auto">
          <a:xfrm>
            <a:off x="457200" y="2971800"/>
            <a:ext cx="147320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e-CH" sz="2400" kern="10">
                <a:ln w="9525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Arial"/>
                <a:cs typeface="Arial"/>
              </a:rPr>
              <a:t>Infiltration</a:t>
            </a:r>
          </a:p>
        </p:txBody>
      </p:sp>
      <p:grpSp>
        <p:nvGrpSpPr>
          <p:cNvPr id="5" name="Group 28"/>
          <p:cNvGrpSpPr>
            <a:grpSpLocks/>
          </p:cNvGrpSpPr>
          <p:nvPr/>
        </p:nvGrpSpPr>
        <p:grpSpPr bwMode="auto">
          <a:xfrm>
            <a:off x="4953000" y="3487738"/>
            <a:ext cx="268288" cy="855662"/>
            <a:chOff x="3120" y="2197"/>
            <a:chExt cx="169" cy="539"/>
          </a:xfrm>
        </p:grpSpPr>
        <p:sp>
          <p:nvSpPr>
            <p:cNvPr id="6168" name="Freeform 29"/>
            <p:cNvSpPr>
              <a:spLocks/>
            </p:cNvSpPr>
            <p:nvPr/>
          </p:nvSpPr>
          <p:spPr bwMode="auto">
            <a:xfrm>
              <a:off x="3187" y="2197"/>
              <a:ext cx="102" cy="476"/>
            </a:xfrm>
            <a:custGeom>
              <a:avLst/>
              <a:gdLst>
                <a:gd name="T0" fmla="*/ 76 w 102"/>
                <a:gd name="T1" fmla="*/ 0 h 476"/>
                <a:gd name="T2" fmla="*/ 102 w 102"/>
                <a:gd name="T3" fmla="*/ 114 h 476"/>
                <a:gd name="T4" fmla="*/ 45 w 102"/>
                <a:gd name="T5" fmla="*/ 381 h 476"/>
                <a:gd name="T6" fmla="*/ 0 w 102"/>
                <a:gd name="T7" fmla="*/ 476 h 476"/>
                <a:gd name="T8" fmla="*/ 29 w 102"/>
                <a:gd name="T9" fmla="*/ 443 h 4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"/>
                <a:gd name="T16" fmla="*/ 0 h 476"/>
                <a:gd name="T17" fmla="*/ 102 w 102"/>
                <a:gd name="T18" fmla="*/ 476 h 4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" h="476">
                  <a:moveTo>
                    <a:pt x="76" y="0"/>
                  </a:moveTo>
                  <a:cubicBezTo>
                    <a:pt x="86" y="37"/>
                    <a:pt x="94" y="75"/>
                    <a:pt x="102" y="114"/>
                  </a:cubicBezTo>
                  <a:cubicBezTo>
                    <a:pt x="95" y="192"/>
                    <a:pt x="76" y="307"/>
                    <a:pt x="45" y="381"/>
                  </a:cubicBezTo>
                  <a:cubicBezTo>
                    <a:pt x="34" y="405"/>
                    <a:pt x="0" y="454"/>
                    <a:pt x="0" y="476"/>
                  </a:cubicBezTo>
                  <a:lnTo>
                    <a:pt x="29" y="443"/>
                  </a:lnTo>
                </a:path>
              </a:pathLst>
            </a:custGeom>
            <a:noFill/>
            <a:ln w="76200" cmpd="sng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6169" name="Line 30"/>
            <p:cNvSpPr>
              <a:spLocks noChangeShapeType="1"/>
            </p:cNvSpPr>
            <p:nvPr/>
          </p:nvSpPr>
          <p:spPr bwMode="auto">
            <a:xfrm flipH="1">
              <a:off x="3120" y="2640"/>
              <a:ext cx="96" cy="96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de-CH"/>
            </a:p>
          </p:txBody>
        </p:sp>
      </p:grp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4343400" y="4092575"/>
            <a:ext cx="363538" cy="708025"/>
            <a:chOff x="2736" y="2578"/>
            <a:chExt cx="229" cy="446"/>
          </a:xfrm>
        </p:grpSpPr>
        <p:sp>
          <p:nvSpPr>
            <p:cNvPr id="6166" name="Freeform 32"/>
            <p:cNvSpPr>
              <a:spLocks/>
            </p:cNvSpPr>
            <p:nvPr/>
          </p:nvSpPr>
          <p:spPr bwMode="auto">
            <a:xfrm>
              <a:off x="2762" y="2578"/>
              <a:ext cx="203" cy="414"/>
            </a:xfrm>
            <a:custGeom>
              <a:avLst/>
              <a:gdLst>
                <a:gd name="T0" fmla="*/ 146 w 203"/>
                <a:gd name="T1" fmla="*/ 0 h 414"/>
                <a:gd name="T2" fmla="*/ 197 w 203"/>
                <a:gd name="T3" fmla="*/ 89 h 414"/>
                <a:gd name="T4" fmla="*/ 203 w 203"/>
                <a:gd name="T5" fmla="*/ 165 h 414"/>
                <a:gd name="T6" fmla="*/ 76 w 203"/>
                <a:gd name="T7" fmla="*/ 349 h 414"/>
                <a:gd name="T8" fmla="*/ 19 w 203"/>
                <a:gd name="T9" fmla="*/ 387 h 414"/>
                <a:gd name="T10" fmla="*/ 0 w 203"/>
                <a:gd name="T11" fmla="*/ 413 h 4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3"/>
                <a:gd name="T19" fmla="*/ 0 h 414"/>
                <a:gd name="T20" fmla="*/ 203 w 203"/>
                <a:gd name="T21" fmla="*/ 414 h 41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3" h="414">
                  <a:moveTo>
                    <a:pt x="146" y="0"/>
                  </a:moveTo>
                  <a:cubicBezTo>
                    <a:pt x="201" y="13"/>
                    <a:pt x="179" y="42"/>
                    <a:pt x="197" y="89"/>
                  </a:cubicBezTo>
                  <a:cubicBezTo>
                    <a:pt x="199" y="114"/>
                    <a:pt x="203" y="139"/>
                    <a:pt x="203" y="165"/>
                  </a:cubicBezTo>
                  <a:cubicBezTo>
                    <a:pt x="203" y="226"/>
                    <a:pt x="132" y="331"/>
                    <a:pt x="76" y="349"/>
                  </a:cubicBezTo>
                  <a:cubicBezTo>
                    <a:pt x="57" y="367"/>
                    <a:pt x="44" y="378"/>
                    <a:pt x="19" y="387"/>
                  </a:cubicBezTo>
                  <a:cubicBezTo>
                    <a:pt x="5" y="414"/>
                    <a:pt x="15" y="413"/>
                    <a:pt x="0" y="413"/>
                  </a:cubicBezTo>
                </a:path>
              </a:pathLst>
            </a:custGeom>
            <a:noFill/>
            <a:ln w="76200" cmpd="sng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6167" name="Line 33"/>
            <p:cNvSpPr>
              <a:spLocks noChangeShapeType="1"/>
            </p:cNvSpPr>
            <p:nvPr/>
          </p:nvSpPr>
          <p:spPr bwMode="auto">
            <a:xfrm flipH="1">
              <a:off x="2736" y="2928"/>
              <a:ext cx="96" cy="96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de-CH"/>
            </a:p>
          </p:txBody>
        </p:sp>
      </p:grpSp>
      <p:grpSp>
        <p:nvGrpSpPr>
          <p:cNvPr id="7" name="Group 34"/>
          <p:cNvGrpSpPr>
            <a:grpSpLocks/>
          </p:cNvGrpSpPr>
          <p:nvPr/>
        </p:nvGrpSpPr>
        <p:grpSpPr bwMode="auto">
          <a:xfrm>
            <a:off x="3676650" y="4162425"/>
            <a:ext cx="438150" cy="790575"/>
            <a:chOff x="2316" y="2622"/>
            <a:chExt cx="276" cy="498"/>
          </a:xfrm>
        </p:grpSpPr>
        <p:sp>
          <p:nvSpPr>
            <p:cNvPr id="6164" name="Freeform 35"/>
            <p:cNvSpPr>
              <a:spLocks/>
            </p:cNvSpPr>
            <p:nvPr/>
          </p:nvSpPr>
          <p:spPr bwMode="auto">
            <a:xfrm>
              <a:off x="2316" y="2622"/>
              <a:ext cx="211" cy="470"/>
            </a:xfrm>
            <a:custGeom>
              <a:avLst/>
              <a:gdLst>
                <a:gd name="T0" fmla="*/ 20 w 211"/>
                <a:gd name="T1" fmla="*/ 0 h 470"/>
                <a:gd name="T2" fmla="*/ 20 w 211"/>
                <a:gd name="T3" fmla="*/ 216 h 470"/>
                <a:gd name="T4" fmla="*/ 211 w 211"/>
                <a:gd name="T5" fmla="*/ 470 h 470"/>
                <a:gd name="T6" fmla="*/ 0 60000 65536"/>
                <a:gd name="T7" fmla="*/ 0 60000 65536"/>
                <a:gd name="T8" fmla="*/ 0 60000 65536"/>
                <a:gd name="T9" fmla="*/ 0 w 211"/>
                <a:gd name="T10" fmla="*/ 0 h 470"/>
                <a:gd name="T11" fmla="*/ 211 w 211"/>
                <a:gd name="T12" fmla="*/ 470 h 47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1" h="470">
                  <a:moveTo>
                    <a:pt x="20" y="0"/>
                  </a:moveTo>
                  <a:cubicBezTo>
                    <a:pt x="0" y="85"/>
                    <a:pt x="9" y="35"/>
                    <a:pt x="20" y="216"/>
                  </a:cubicBezTo>
                  <a:cubicBezTo>
                    <a:pt x="26" y="320"/>
                    <a:pt x="90" y="470"/>
                    <a:pt x="211" y="470"/>
                  </a:cubicBezTo>
                </a:path>
              </a:pathLst>
            </a:custGeom>
            <a:noFill/>
            <a:ln w="76200" cmpd="sng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6165" name="Line 36"/>
            <p:cNvSpPr>
              <a:spLocks noChangeShapeType="1"/>
            </p:cNvSpPr>
            <p:nvPr/>
          </p:nvSpPr>
          <p:spPr bwMode="auto">
            <a:xfrm>
              <a:off x="2496" y="3072"/>
              <a:ext cx="96" cy="48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de-CH"/>
            </a:p>
          </p:txBody>
        </p:sp>
      </p:grpSp>
      <p:sp>
        <p:nvSpPr>
          <p:cNvPr id="183333" name="Line 37"/>
          <p:cNvSpPr>
            <a:spLocks noChangeShapeType="1"/>
          </p:cNvSpPr>
          <p:nvPr/>
        </p:nvSpPr>
        <p:spPr bwMode="auto">
          <a:xfrm>
            <a:off x="457200" y="5181600"/>
            <a:ext cx="1219200" cy="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183334" name="WordArt 38"/>
          <p:cNvSpPr>
            <a:spLocks noChangeArrowheads="1" noChangeShapeType="1" noTextEdit="1"/>
          </p:cNvSpPr>
          <p:nvPr/>
        </p:nvSpPr>
        <p:spPr bwMode="auto">
          <a:xfrm>
            <a:off x="304800" y="5562600"/>
            <a:ext cx="163830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e-CH" sz="24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"/>
                <a:cs typeface="Arial"/>
              </a:rPr>
              <a:t>bis ca. 1000</a:t>
            </a:r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F0DE532A-4352-9F57-1602-4D064850D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Volmar Schmid, 17.05.2024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BD58526-B59D-6317-3376-24A3D0765D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6243638"/>
            <a:ext cx="555609" cy="42871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3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3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3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83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18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8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3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3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3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3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3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3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3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3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83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83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307" grpId="0" animBg="1"/>
      <p:bldP spid="183311" grpId="0" animBg="1"/>
      <p:bldP spid="183318" grpId="0" animBg="1"/>
      <p:bldP spid="183319" grpId="0" animBg="1"/>
      <p:bldP spid="183320" grpId="0" animBg="1"/>
      <p:bldP spid="183321" grpId="0" animBg="1"/>
      <p:bldP spid="183322" grpId="0" animBg="1"/>
      <p:bldP spid="183323" grpId="0" animBg="1"/>
      <p:bldP spid="183333" grpId="0" animBg="1"/>
      <p:bldP spid="1833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sz="4000" b="1"/>
              <a:t>Der Stauraum im Oberwallis</a:t>
            </a:r>
            <a:endParaRPr lang="de-DE" sz="4000" b="1"/>
          </a:p>
        </p:txBody>
      </p:sp>
      <p:pic>
        <p:nvPicPr>
          <p:cNvPr id="117912" name="Picture 152" descr="Einwand_Alemann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913" y="1412875"/>
            <a:ext cx="5689600" cy="516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913" name="Oval 153"/>
          <p:cNvSpPr>
            <a:spLocks noChangeArrowheads="1"/>
          </p:cNvSpPr>
          <p:nvPr/>
        </p:nvSpPr>
        <p:spPr bwMode="auto">
          <a:xfrm>
            <a:off x="4572000" y="3141663"/>
            <a:ext cx="504825" cy="1366837"/>
          </a:xfrm>
          <a:prstGeom prst="ellipse">
            <a:avLst/>
          </a:prstGeom>
          <a:gradFill rotWithShape="1">
            <a:gsLst>
              <a:gs pos="0">
                <a:schemeClr val="accent1">
                  <a:alpha val="44000"/>
                </a:schemeClr>
              </a:gs>
              <a:gs pos="100000">
                <a:schemeClr val="accent1">
                  <a:gamma/>
                  <a:shade val="46275"/>
                  <a:invGamma/>
                  <a:alpha val="48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CH"/>
          </a:p>
        </p:txBody>
      </p:sp>
      <p:sp>
        <p:nvSpPr>
          <p:cNvPr id="117914" name="Oval 154"/>
          <p:cNvSpPr>
            <a:spLocks noChangeArrowheads="1"/>
          </p:cNvSpPr>
          <p:nvPr/>
        </p:nvSpPr>
        <p:spPr bwMode="auto">
          <a:xfrm rot="5400000">
            <a:off x="7885906" y="3933032"/>
            <a:ext cx="358775" cy="935038"/>
          </a:xfrm>
          <a:prstGeom prst="ellipse">
            <a:avLst/>
          </a:prstGeom>
          <a:gradFill rotWithShape="1">
            <a:gsLst>
              <a:gs pos="0">
                <a:schemeClr val="accent1">
                  <a:alpha val="44000"/>
                </a:schemeClr>
              </a:gs>
              <a:gs pos="100000">
                <a:schemeClr val="accent1">
                  <a:gamma/>
                  <a:shade val="46275"/>
                  <a:invGamma/>
                  <a:alpha val="48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CH"/>
          </a:p>
        </p:txBody>
      </p:sp>
      <p:sp>
        <p:nvSpPr>
          <p:cNvPr id="117915" name="Text Box 155"/>
          <p:cNvSpPr txBox="1">
            <a:spLocks noChangeArrowheads="1"/>
          </p:cNvSpPr>
          <p:nvPr/>
        </p:nvSpPr>
        <p:spPr bwMode="auto">
          <a:xfrm>
            <a:off x="7575550" y="4811713"/>
            <a:ext cx="1250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CH" sz="1800" b="1"/>
              <a:t>Stauzone</a:t>
            </a:r>
            <a:endParaRPr lang="de-DE" sz="1800" b="1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7A592D4-54AD-7FA0-9CDC-D29E5F07C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Volmar Schmid, 17.05.2024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02E43E7-EC68-5950-3157-3B3F1E93C3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6243638"/>
            <a:ext cx="555609" cy="42871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17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117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7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7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7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7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913" grpId="0" animBg="1"/>
      <p:bldP spid="117914" grpId="0" animBg="1"/>
      <p:bldP spid="1179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5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125538"/>
            <a:ext cx="5414962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1" name="Freeform 5"/>
          <p:cNvSpPr>
            <a:spLocks/>
          </p:cNvSpPr>
          <p:nvPr/>
        </p:nvSpPr>
        <p:spPr bwMode="auto">
          <a:xfrm>
            <a:off x="2605088" y="2268538"/>
            <a:ext cx="1066800" cy="3200400"/>
          </a:xfrm>
          <a:custGeom>
            <a:avLst/>
            <a:gdLst>
              <a:gd name="T0" fmla="*/ 493950647 w 576"/>
              <a:gd name="T1" fmla="*/ 0 h 2064"/>
              <a:gd name="T2" fmla="*/ 987901294 w 576"/>
              <a:gd name="T3" fmla="*/ 577031731 h 2064"/>
              <a:gd name="T4" fmla="*/ 0 w 576"/>
              <a:gd name="T5" fmla="*/ 1615691482 h 2064"/>
              <a:gd name="T6" fmla="*/ 0 w 576"/>
              <a:gd name="T7" fmla="*/ 2077316789 h 2064"/>
              <a:gd name="T8" fmla="*/ 1975802589 w 576"/>
              <a:gd name="T9" fmla="*/ 2147483647 h 2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"/>
              <a:gd name="T16" fmla="*/ 0 h 2064"/>
              <a:gd name="T17" fmla="*/ 576 w 576"/>
              <a:gd name="T18" fmla="*/ 2064 h 20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" h="2064">
                <a:moveTo>
                  <a:pt x="144" y="0"/>
                </a:moveTo>
                <a:lnTo>
                  <a:pt x="288" y="240"/>
                </a:lnTo>
                <a:lnTo>
                  <a:pt x="0" y="672"/>
                </a:lnTo>
                <a:lnTo>
                  <a:pt x="0" y="864"/>
                </a:lnTo>
                <a:lnTo>
                  <a:pt x="576" y="2064"/>
                </a:lnTo>
              </a:path>
            </a:pathLst>
          </a:custGeom>
          <a:noFill/>
          <a:ln w="57150" cmpd="sng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106502" name="Text Box 6"/>
          <p:cNvSpPr txBox="1">
            <a:spLocks noChangeArrowheads="1"/>
          </p:cNvSpPr>
          <p:nvPr/>
        </p:nvSpPr>
        <p:spPr bwMode="auto">
          <a:xfrm>
            <a:off x="3138488" y="4173538"/>
            <a:ext cx="7270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CH" sz="1800" b="1">
                <a:solidFill>
                  <a:srgbClr val="CC0000"/>
                </a:solidFill>
                <a:latin typeface="Times" charset="0"/>
              </a:rPr>
              <a:t>ää</a:t>
            </a:r>
          </a:p>
        </p:txBody>
      </p:sp>
      <p:sp>
        <p:nvSpPr>
          <p:cNvPr id="106503" name="Text Box 7"/>
          <p:cNvSpPr txBox="1">
            <a:spLocks noChangeArrowheads="1"/>
          </p:cNvSpPr>
          <p:nvPr/>
        </p:nvSpPr>
        <p:spPr bwMode="auto">
          <a:xfrm>
            <a:off x="2570163" y="4325938"/>
            <a:ext cx="5683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CH" sz="1800" b="1">
                <a:solidFill>
                  <a:srgbClr val="CC0000"/>
                </a:solidFill>
                <a:latin typeface="Times" charset="0"/>
              </a:rPr>
              <a:t>ee</a:t>
            </a:r>
          </a:p>
        </p:txBody>
      </p:sp>
      <p:sp>
        <p:nvSpPr>
          <p:cNvPr id="106505" name="Text Box 9"/>
          <p:cNvSpPr txBox="1">
            <a:spLocks noChangeArrowheads="1"/>
          </p:cNvSpPr>
          <p:nvPr/>
        </p:nvSpPr>
        <p:spPr bwMode="auto">
          <a:xfrm>
            <a:off x="5940425" y="1916113"/>
            <a:ext cx="2971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CH" sz="1800" b="1">
                <a:solidFill>
                  <a:srgbClr val="CC0000"/>
                </a:solidFill>
                <a:latin typeface="Times" charset="0"/>
              </a:rPr>
              <a:t>«ee» / «ää»: Cheess / Chääs                                    Braunvieh / Fleckvieh</a:t>
            </a:r>
            <a:endParaRPr lang="de-CH" sz="1800">
              <a:latin typeface="Times" charset="0"/>
            </a:endParaRPr>
          </a:p>
        </p:txBody>
      </p:sp>
      <p:sp>
        <p:nvSpPr>
          <p:cNvPr id="106506" name="Text Box 10"/>
          <p:cNvSpPr txBox="1">
            <a:spLocks noChangeArrowheads="1"/>
          </p:cNvSpPr>
          <p:nvPr/>
        </p:nvSpPr>
        <p:spPr bwMode="auto">
          <a:xfrm>
            <a:off x="3062288" y="4783138"/>
            <a:ext cx="381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CH" sz="1800" b="1">
                <a:solidFill>
                  <a:srgbClr val="CC0000"/>
                </a:solidFill>
                <a:latin typeface="Times" charset="0"/>
              </a:rPr>
              <a:t>ä</a:t>
            </a:r>
          </a:p>
        </p:txBody>
      </p:sp>
      <p:sp>
        <p:nvSpPr>
          <p:cNvPr id="106507" name="Text Box 11"/>
          <p:cNvSpPr txBox="1">
            <a:spLocks noChangeArrowheads="1"/>
          </p:cNvSpPr>
          <p:nvPr/>
        </p:nvSpPr>
        <p:spPr bwMode="auto">
          <a:xfrm>
            <a:off x="3367088" y="4706938"/>
            <a:ext cx="381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CH" sz="1800" b="1">
                <a:solidFill>
                  <a:srgbClr val="CC0000"/>
                </a:solidFill>
                <a:latin typeface="Times" charset="0"/>
              </a:rPr>
              <a:t>e</a:t>
            </a:r>
          </a:p>
        </p:txBody>
      </p:sp>
      <p:sp>
        <p:nvSpPr>
          <p:cNvPr id="106508" name="Text Box 12"/>
          <p:cNvSpPr txBox="1">
            <a:spLocks noChangeArrowheads="1"/>
          </p:cNvSpPr>
          <p:nvPr/>
        </p:nvSpPr>
        <p:spPr bwMode="auto">
          <a:xfrm>
            <a:off x="5940425" y="3408363"/>
            <a:ext cx="3200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CH" sz="1800" b="1">
                <a:solidFill>
                  <a:srgbClr val="CC0000"/>
                </a:solidFill>
                <a:latin typeface="Times" charset="0"/>
              </a:rPr>
              <a:t>«ä» / «e»: kchännu / pchennu</a:t>
            </a:r>
            <a:endParaRPr lang="de-CH" sz="1800">
              <a:latin typeface="Times" charset="0"/>
            </a:endParaRPr>
          </a:p>
        </p:txBody>
      </p:sp>
      <p:sp>
        <p:nvSpPr>
          <p:cNvPr id="106509" name="Freeform 13"/>
          <p:cNvSpPr>
            <a:spLocks/>
          </p:cNvSpPr>
          <p:nvPr/>
        </p:nvSpPr>
        <p:spPr bwMode="auto">
          <a:xfrm>
            <a:off x="1614488" y="2192338"/>
            <a:ext cx="1371600" cy="2743200"/>
          </a:xfrm>
          <a:custGeom>
            <a:avLst/>
            <a:gdLst>
              <a:gd name="T0" fmla="*/ 1693545315 w 864"/>
              <a:gd name="T1" fmla="*/ 0 h 1728"/>
              <a:gd name="T2" fmla="*/ 2147483647 w 864"/>
              <a:gd name="T3" fmla="*/ 604837528 h 1728"/>
              <a:gd name="T4" fmla="*/ 1088707589 w 864"/>
              <a:gd name="T5" fmla="*/ 1814512781 h 1728"/>
              <a:gd name="T6" fmla="*/ 1088707589 w 864"/>
              <a:gd name="T7" fmla="*/ 2147483647 h 1728"/>
              <a:gd name="T8" fmla="*/ 0 w 864"/>
              <a:gd name="T9" fmla="*/ 2147483647 h 172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4"/>
              <a:gd name="T16" fmla="*/ 0 h 1728"/>
              <a:gd name="T17" fmla="*/ 864 w 864"/>
              <a:gd name="T18" fmla="*/ 1728 h 172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4" h="1728">
                <a:moveTo>
                  <a:pt x="672" y="0"/>
                </a:moveTo>
                <a:lnTo>
                  <a:pt x="864" y="240"/>
                </a:lnTo>
                <a:lnTo>
                  <a:pt x="432" y="720"/>
                </a:lnTo>
                <a:lnTo>
                  <a:pt x="432" y="1008"/>
                </a:lnTo>
                <a:lnTo>
                  <a:pt x="0" y="1728"/>
                </a:lnTo>
              </a:path>
            </a:pathLst>
          </a:custGeom>
          <a:noFill/>
          <a:ln w="57150" cmpd="sng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106510" name="Text Box 14"/>
          <p:cNvSpPr txBox="1">
            <a:spLocks noChangeArrowheads="1"/>
          </p:cNvSpPr>
          <p:nvPr/>
        </p:nvSpPr>
        <p:spPr bwMode="auto">
          <a:xfrm>
            <a:off x="1614488" y="3868738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CH" sz="1800" b="1">
                <a:solidFill>
                  <a:schemeClr val="accent2"/>
                </a:solidFill>
                <a:latin typeface="Times" charset="0"/>
              </a:rPr>
              <a:t>du</a:t>
            </a:r>
            <a:endParaRPr lang="de-CH" sz="1800">
              <a:solidFill>
                <a:srgbClr val="CC0000"/>
              </a:solidFill>
              <a:latin typeface="Times" charset="0"/>
            </a:endParaRPr>
          </a:p>
        </p:txBody>
      </p:sp>
      <p:sp>
        <p:nvSpPr>
          <p:cNvPr id="106511" name="Text Box 15"/>
          <p:cNvSpPr txBox="1">
            <a:spLocks noChangeArrowheads="1"/>
          </p:cNvSpPr>
          <p:nvPr/>
        </p:nvSpPr>
        <p:spPr bwMode="auto">
          <a:xfrm>
            <a:off x="1919288" y="4249738"/>
            <a:ext cx="609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CH" sz="1800" b="1">
                <a:solidFill>
                  <a:schemeClr val="accent2"/>
                </a:solidFill>
                <a:latin typeface="Times" charset="0"/>
              </a:rPr>
              <a:t>düü</a:t>
            </a:r>
            <a:endParaRPr lang="de-CH" sz="1800">
              <a:solidFill>
                <a:srgbClr val="CC0000"/>
              </a:solidFill>
              <a:latin typeface="Times" charset="0"/>
            </a:endParaRPr>
          </a:p>
        </p:txBody>
      </p:sp>
      <p:sp>
        <p:nvSpPr>
          <p:cNvPr id="106512" name="Text Box 16"/>
          <p:cNvSpPr txBox="1">
            <a:spLocks noChangeArrowheads="1"/>
          </p:cNvSpPr>
          <p:nvPr/>
        </p:nvSpPr>
        <p:spPr bwMode="auto">
          <a:xfrm>
            <a:off x="5940425" y="4625975"/>
            <a:ext cx="3124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CH" sz="1800" b="1">
                <a:solidFill>
                  <a:schemeClr val="accent2"/>
                </a:solidFill>
                <a:latin typeface="Times" charset="0"/>
              </a:rPr>
              <a:t>«du» / «düü»</a:t>
            </a:r>
            <a:endParaRPr lang="de-CH" sz="1800">
              <a:solidFill>
                <a:schemeClr val="accent2"/>
              </a:solidFill>
              <a:latin typeface="Times" charset="0"/>
            </a:endParaRPr>
          </a:p>
        </p:txBody>
      </p:sp>
      <p:sp>
        <p:nvSpPr>
          <p:cNvPr id="106513" name="Freeform 17"/>
          <p:cNvSpPr>
            <a:spLocks/>
          </p:cNvSpPr>
          <p:nvPr/>
        </p:nvSpPr>
        <p:spPr bwMode="auto">
          <a:xfrm>
            <a:off x="2986088" y="2192338"/>
            <a:ext cx="990600" cy="1828800"/>
          </a:xfrm>
          <a:custGeom>
            <a:avLst/>
            <a:gdLst>
              <a:gd name="T0" fmla="*/ 0 w 624"/>
              <a:gd name="T1" fmla="*/ 0 h 1152"/>
              <a:gd name="T2" fmla="*/ 483870009 w 624"/>
              <a:gd name="T3" fmla="*/ 725804891 h 1152"/>
              <a:gd name="T4" fmla="*/ 604837462 w 624"/>
              <a:gd name="T5" fmla="*/ 1935479973 h 1152"/>
              <a:gd name="T6" fmla="*/ 1572577282 w 624"/>
              <a:gd name="T7" fmla="*/ 2147483647 h 1152"/>
              <a:gd name="T8" fmla="*/ 0 60000 65536"/>
              <a:gd name="T9" fmla="*/ 0 60000 65536"/>
              <a:gd name="T10" fmla="*/ 0 60000 65536"/>
              <a:gd name="T11" fmla="*/ 0 60000 65536"/>
              <a:gd name="T12" fmla="*/ 0 w 624"/>
              <a:gd name="T13" fmla="*/ 0 h 1152"/>
              <a:gd name="T14" fmla="*/ 624 w 624"/>
              <a:gd name="T15" fmla="*/ 1152 h 11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24" h="1152">
                <a:moveTo>
                  <a:pt x="0" y="0"/>
                </a:moveTo>
                <a:lnTo>
                  <a:pt x="192" y="288"/>
                </a:lnTo>
                <a:lnTo>
                  <a:pt x="240" y="768"/>
                </a:lnTo>
                <a:lnTo>
                  <a:pt x="624" y="1152"/>
                </a:lnTo>
              </a:path>
            </a:pathLst>
          </a:custGeom>
          <a:noFill/>
          <a:ln w="57150" cmpd="sng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106514" name="Text Box 18"/>
          <p:cNvSpPr txBox="1">
            <a:spLocks noChangeArrowheads="1"/>
          </p:cNvSpPr>
          <p:nvPr/>
        </p:nvSpPr>
        <p:spPr bwMode="auto">
          <a:xfrm>
            <a:off x="3214688" y="3640138"/>
            <a:ext cx="838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CH" sz="1800" b="1">
                <a:latin typeface="Times" charset="0"/>
              </a:rPr>
              <a:t>iisch</a:t>
            </a:r>
            <a:endParaRPr lang="de-CH" sz="1800">
              <a:latin typeface="Times" charset="0"/>
            </a:endParaRPr>
          </a:p>
        </p:txBody>
      </p:sp>
      <p:sp>
        <p:nvSpPr>
          <p:cNvPr id="106515" name="Text Box 19"/>
          <p:cNvSpPr txBox="1">
            <a:spLocks noChangeArrowheads="1"/>
          </p:cNvSpPr>
          <p:nvPr/>
        </p:nvSpPr>
        <p:spPr bwMode="auto">
          <a:xfrm>
            <a:off x="3290888" y="2801938"/>
            <a:ext cx="838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CH" sz="1800" b="1">
                <a:latin typeface="Times" charset="0"/>
              </a:rPr>
              <a:t>insch</a:t>
            </a:r>
            <a:endParaRPr lang="de-CH" sz="1800">
              <a:latin typeface="Times" charset="0"/>
            </a:endParaRPr>
          </a:p>
        </p:txBody>
      </p:sp>
      <p:sp>
        <p:nvSpPr>
          <p:cNvPr id="106516" name="Text Box 20"/>
          <p:cNvSpPr txBox="1">
            <a:spLocks noChangeArrowheads="1"/>
          </p:cNvSpPr>
          <p:nvPr/>
        </p:nvSpPr>
        <p:spPr bwMode="auto">
          <a:xfrm>
            <a:off x="5940425" y="5843588"/>
            <a:ext cx="3124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CH" sz="1800" b="1">
                <a:latin typeface="Times" charset="0"/>
              </a:rPr>
              <a:t>«iisch» / «insch»</a:t>
            </a:r>
            <a:endParaRPr lang="de-CH" sz="1800">
              <a:latin typeface="Times" charset="0"/>
            </a:endParaRPr>
          </a:p>
        </p:txBody>
      </p:sp>
      <p:sp>
        <p:nvSpPr>
          <p:cNvPr id="8210" name="Rectangle 22"/>
          <p:cNvSpPr>
            <a:spLocks noGrp="1" noChangeArrowheads="1"/>
          </p:cNvSpPr>
          <p:nvPr>
            <p:ph type="title"/>
          </p:nvPr>
        </p:nvSpPr>
        <p:spPr>
          <a:xfrm>
            <a:off x="1116013" y="0"/>
            <a:ext cx="7793037" cy="982663"/>
          </a:xfrm>
          <a:noFill/>
        </p:spPr>
        <p:txBody>
          <a:bodyPr/>
          <a:lstStyle/>
          <a:p>
            <a:pPr eaLnBrk="1" hangingPunct="1"/>
            <a:r>
              <a:rPr lang="de-CH" sz="3200" b="1"/>
              <a:t>Die </a:t>
            </a:r>
            <a:r>
              <a:rPr lang="de-CH" sz="4000" b="1"/>
              <a:t>Dialektgrenzen</a:t>
            </a:r>
            <a:r>
              <a:rPr lang="de-CH" sz="3200" b="1"/>
              <a:t> im Oberwallis</a:t>
            </a:r>
            <a:endParaRPr lang="de-DE" sz="3200" b="1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027967E-B7E5-7231-5FD8-D1AE4FEA7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4725" y="6354728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de-CH" dirty="0"/>
              <a:t>Volmar Schmid, 17.05.2024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514D295-68C2-7954-14C5-7CB10272E6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483" y="6352272"/>
            <a:ext cx="555609" cy="42871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6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06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06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6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6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6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6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0"/>
                            </p:stCondLst>
                            <p:childTnLst>
                              <p:par>
                                <p:cTn id="30" presetID="2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06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500"/>
                            </p:stCondLst>
                            <p:childTnLst>
                              <p:par>
                                <p:cTn id="34" presetID="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0"/>
                            </p:stCondLst>
                            <p:childTnLst>
                              <p:par>
                                <p:cTn id="39" presetID="1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500"/>
                                        <p:tgtEl>
                                          <p:spTgt spid="106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2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6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06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7500"/>
                            </p:stCondLst>
                            <p:childTnLst>
                              <p:par>
                                <p:cTn id="51" presetID="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6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6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0"/>
                            </p:stCondLst>
                            <p:childTnLst>
                              <p:par>
                                <p:cTn id="56" presetID="4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106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2500"/>
                            </p:stCondLst>
                            <p:childTnLst>
                              <p:par>
                                <p:cTn id="60" presetID="2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106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0"/>
                            </p:stCondLst>
                            <p:childTnLst>
                              <p:par>
                                <p:cTn id="64" presetID="2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106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7500"/>
                            </p:stCondLst>
                            <p:childTnLst>
                              <p:par>
                                <p:cTn id="68" presetID="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6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6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1" grpId="0" animBg="1"/>
      <p:bldP spid="106502" grpId="0" autoUpdateAnimBg="0"/>
      <p:bldP spid="106503" grpId="0" autoUpdateAnimBg="0"/>
      <p:bldP spid="106505" grpId="0" autoUpdateAnimBg="0"/>
      <p:bldP spid="106506" grpId="0" autoUpdateAnimBg="0"/>
      <p:bldP spid="106507" grpId="0" autoUpdateAnimBg="0"/>
      <p:bldP spid="106508" grpId="0" autoUpdateAnimBg="0"/>
      <p:bldP spid="106509" grpId="0" animBg="1"/>
      <p:bldP spid="106510" grpId="0" autoUpdateAnimBg="0"/>
      <p:bldP spid="106511" grpId="0" autoUpdateAnimBg="0"/>
      <p:bldP spid="106512" grpId="0" autoUpdateAnimBg="0"/>
      <p:bldP spid="106513" grpId="0" animBg="1"/>
      <p:bldP spid="106514" grpId="0" autoUpdateAnimBg="0"/>
      <p:bldP spid="106515" grpId="0" autoUpdateAnimBg="0"/>
      <p:bldP spid="106516" grpId="0" autoUpdateAnimBg="0"/>
    </p:bldLst>
  </p:timing>
</p:sld>
</file>

<file path=ppt/theme/theme1.xml><?xml version="1.0" encoding="utf-8"?>
<a:theme xmlns:a="http://schemas.openxmlformats.org/drawingml/2006/main" name="Übergänge">
  <a:themeElements>
    <a:clrScheme name="Übergänge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Übergäng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Übergänge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Übergänge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Übergänge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Übergänge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Übergänge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Übergänge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Blends</Template>
  <TotalTime>0</TotalTime>
  <Words>851</Words>
  <Application>Microsoft Office PowerPoint</Application>
  <PresentationFormat>Bildschirmpräsentation (4:3)</PresentationFormat>
  <Paragraphs>171</Paragraphs>
  <Slides>29</Slides>
  <Notes>17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35" baseType="lpstr">
      <vt:lpstr>Arial</vt:lpstr>
      <vt:lpstr>Arial Black</vt:lpstr>
      <vt:lpstr>Tahoma</vt:lpstr>
      <vt:lpstr>Times</vt:lpstr>
      <vt:lpstr>Wingdings</vt:lpstr>
      <vt:lpstr>Übergänge</vt:lpstr>
      <vt:lpstr>Die Walser</vt:lpstr>
      <vt:lpstr>Walser?</vt:lpstr>
      <vt:lpstr>Gemeinsamkeiten</vt:lpstr>
      <vt:lpstr>Die Entdeckung der Walser</vt:lpstr>
      <vt:lpstr>Die Besiedlung des Wallis: Die Kelten</vt:lpstr>
      <vt:lpstr>Die Besiedlung des Wallis: Die Römer</vt:lpstr>
      <vt:lpstr>Die Besiedlung des Wallis: Die Alemannen</vt:lpstr>
      <vt:lpstr>Der Stauraum im Oberwallis</vt:lpstr>
      <vt:lpstr>Die Dialektgrenzen im Oberwallis</vt:lpstr>
      <vt:lpstr>Das Wallis zur Zeit der Walserwanderung (13. Jh.)</vt:lpstr>
      <vt:lpstr>Gründe der Walserwanderungen</vt:lpstr>
      <vt:lpstr>Das „Walserrecht“ „Allzit fri Walser“</vt:lpstr>
      <vt:lpstr>Wo liessen sich die Walser nieder?</vt:lpstr>
      <vt:lpstr>Die Walserwanderung</vt:lpstr>
      <vt:lpstr>Gemeinsame sprachliche Merkmale</vt:lpstr>
      <vt:lpstr>Gemeinsame sprachliche Merkmale</vt:lpstr>
      <vt:lpstr>PowerPoint-Präsentation</vt:lpstr>
      <vt:lpstr>glanggu, ggeitu</vt:lpstr>
      <vt:lpstr>Verbreitung</vt:lpstr>
      <vt:lpstr>Die „walliser Walser“</vt:lpstr>
      <vt:lpstr>Die Südwalser</vt:lpstr>
      <vt:lpstr>Berner Oberland </vt:lpstr>
      <vt:lpstr>Rheinwald, Avers, Safien, Vals</vt:lpstr>
      <vt:lpstr>Davos, Schanfigg und Prätigau</vt:lpstr>
      <vt:lpstr>Triesenberg, Vorarlberg und Tirol</vt:lpstr>
      <vt:lpstr>Walserorganisationen</vt:lpstr>
      <vt:lpstr>Die IVfW</vt:lpstr>
      <vt:lpstr>Weitere Informationen</vt:lpstr>
      <vt:lpstr>Also, dass ischt ds Letschta!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Walliserdeutsch</dc:title>
  <dc:creator>Schmid Volmar</dc:creator>
  <cp:lastModifiedBy>Volmar Schmid</cp:lastModifiedBy>
  <cp:revision>43</cp:revision>
  <cp:lastPrinted>2024-05-13T13:10:21Z</cp:lastPrinted>
  <dcterms:created xsi:type="dcterms:W3CDTF">2004-10-23T16:04:20Z</dcterms:created>
  <dcterms:modified xsi:type="dcterms:W3CDTF">2024-05-17T09:26:10Z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5</vt:i4>
  </property>
</Properties>
</file>